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222" r:id="rId2"/>
  </p:sldMasterIdLst>
  <p:notesMasterIdLst>
    <p:notesMasterId r:id="rId30"/>
  </p:notesMasterIdLst>
  <p:handoutMasterIdLst>
    <p:handoutMasterId r:id="rId31"/>
  </p:handoutMasterIdLst>
  <p:sldIdLst>
    <p:sldId id="265" r:id="rId3"/>
    <p:sldId id="272" r:id="rId4"/>
    <p:sldId id="273" r:id="rId5"/>
    <p:sldId id="274" r:id="rId6"/>
    <p:sldId id="275" r:id="rId7"/>
    <p:sldId id="276" r:id="rId8"/>
    <p:sldId id="277" r:id="rId9"/>
    <p:sldId id="278" r:id="rId10"/>
    <p:sldId id="279" r:id="rId11"/>
    <p:sldId id="280" r:id="rId12"/>
    <p:sldId id="281" r:id="rId13"/>
    <p:sldId id="283" r:id="rId14"/>
    <p:sldId id="284" r:id="rId15"/>
    <p:sldId id="285" r:id="rId16"/>
    <p:sldId id="287" r:id="rId17"/>
    <p:sldId id="288" r:id="rId18"/>
    <p:sldId id="289" r:id="rId19"/>
    <p:sldId id="290" r:id="rId20"/>
    <p:sldId id="291" r:id="rId21"/>
    <p:sldId id="292" r:id="rId22"/>
    <p:sldId id="293" r:id="rId23"/>
    <p:sldId id="294" r:id="rId24"/>
    <p:sldId id="295" r:id="rId25"/>
    <p:sldId id="297" r:id="rId26"/>
    <p:sldId id="298" r:id="rId27"/>
    <p:sldId id="300" r:id="rId28"/>
    <p:sldId id="270" r:id="rId2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E4F"/>
    <a:srgbClr val="005D7E"/>
    <a:srgbClr val="63656A"/>
    <a:srgbClr val="FFD420"/>
    <a:srgbClr val="F8A03A"/>
    <a:srgbClr val="BA8B00"/>
    <a:srgbClr val="003A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snapToGrid="0">
      <p:cViewPr varScale="1">
        <p:scale>
          <a:sx n="107" d="100"/>
          <a:sy n="107" d="100"/>
        </p:scale>
        <p:origin x="480" y="10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660"/>
    </p:cViewPr>
  </p:sorterViewPr>
  <p:notesViewPr>
    <p:cSldViewPr snapToGrid="0">
      <p:cViewPr varScale="1">
        <p:scale>
          <a:sx n="70" d="100"/>
          <a:sy n="70" d="100"/>
        </p:scale>
        <p:origin x="3014" y="6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3" Type="http://schemas.openxmlformats.org/officeDocument/2006/relationships/oleObject" Target="file:///\\BOG_SHARES\BOG$\Budget\Working\Operating%20Budget\2022-2023%20OB\Colors%20of%20Money\Excel%20for%20Charts%20with%20Notes\Slide%208%20-%20Bar%20Chart_Carry%20Forward_Colors%20of%20Money.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BOG_SHARES\BOG$\Budget\Working\Operating%20Budget\2022-2023%20OB\Colors%20of%20Money\Excel%20for%20Charts%20with%20Notes\Slide%208%20-%20Pie%20Chart_E&amp;G%20Operating%20Budget_Colors%20of%20Money.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BOG_SHARES\BOG$\Budget\Working\Patty%20Thurman\CHARTS\Colors%20of%20Money%20Pie%20Chart%20C&amp;G%202020-2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July 1 E&amp;G Carryforward Balance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2015-16</c:v>
                </c:pt>
                <c:pt idx="1">
                  <c:v>2016-17</c:v>
                </c:pt>
                <c:pt idx="2">
                  <c:v>2017-18</c:v>
                </c:pt>
                <c:pt idx="3">
                  <c:v>2018-19</c:v>
                </c:pt>
                <c:pt idx="4">
                  <c:v>2019-20</c:v>
                </c:pt>
                <c:pt idx="5">
                  <c:v>2020-21</c:v>
                </c:pt>
                <c:pt idx="6">
                  <c:v>2021-22</c:v>
                </c:pt>
                <c:pt idx="7">
                  <c:v>2022-23</c:v>
                </c:pt>
              </c:strCache>
            </c:strRef>
          </c:cat>
          <c:val>
            <c:numRef>
              <c:f>Sheet1!$B$2:$B$9</c:f>
              <c:numCache>
                <c:formatCode>"$"#,##0</c:formatCode>
                <c:ptCount val="8"/>
                <c:pt idx="0">
                  <c:v>1085924997</c:v>
                </c:pt>
                <c:pt idx="1">
                  <c:v>1137474639</c:v>
                </c:pt>
                <c:pt idx="2">
                  <c:v>1213231822</c:v>
                </c:pt>
                <c:pt idx="3">
                  <c:v>1145427195</c:v>
                </c:pt>
                <c:pt idx="4">
                  <c:v>1307545035</c:v>
                </c:pt>
                <c:pt idx="5">
                  <c:v>1267758641</c:v>
                </c:pt>
                <c:pt idx="6">
                  <c:v>1473874904</c:v>
                </c:pt>
                <c:pt idx="7">
                  <c:v>1677351250</c:v>
                </c:pt>
              </c:numCache>
            </c:numRef>
          </c:val>
          <c:extLst>
            <c:ext xmlns:c16="http://schemas.microsoft.com/office/drawing/2014/chart" uri="{C3380CC4-5D6E-409C-BE32-E72D297353CC}">
              <c16:uniqueId val="{00000000-31A7-4A61-8E81-7F6BA911B97D}"/>
            </c:ext>
          </c:extLst>
        </c:ser>
        <c:dLbls>
          <c:showLegendKey val="0"/>
          <c:showVal val="0"/>
          <c:showCatName val="0"/>
          <c:showSerName val="0"/>
          <c:showPercent val="0"/>
          <c:showBubbleSize val="0"/>
        </c:dLbls>
        <c:gapWidth val="219"/>
        <c:overlap val="-27"/>
        <c:axId val="553360480"/>
        <c:axId val="739809552"/>
      </c:barChart>
      <c:catAx>
        <c:axId val="553360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9809552"/>
        <c:crossesAt val="0"/>
        <c:auto val="1"/>
        <c:lblAlgn val="ctr"/>
        <c:lblOffset val="100"/>
        <c:noMultiLvlLbl val="0"/>
      </c:catAx>
      <c:valAx>
        <c:axId val="739809552"/>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33604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44"/>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 Column1 </c:v>
                </c:pt>
              </c:strCache>
            </c:strRef>
          </c:tx>
          <c:spPr>
            <a:scene3d>
              <a:camera prst="orthographicFront"/>
              <a:lightRig rig="threePt" dir="t"/>
            </a:scene3d>
          </c:spPr>
          <c:explosion val="10"/>
          <c:dPt>
            <c:idx val="0"/>
            <c:bubble3D val="0"/>
            <c:spPr>
              <a:solidFill>
                <a:schemeClr val="accent1"/>
              </a:solidFill>
              <a:ln w="25400">
                <a:solidFill>
                  <a:schemeClr val="lt1"/>
                </a:solidFill>
              </a:ln>
              <a:effectLst/>
              <a:scene3d>
                <a:camera prst="orthographicFront"/>
                <a:lightRig rig="threePt" dir="t"/>
              </a:scene3d>
              <a:sp3d contourW="25400">
                <a:contourClr>
                  <a:schemeClr val="lt1"/>
                </a:contourClr>
              </a:sp3d>
            </c:spPr>
            <c:extLst>
              <c:ext xmlns:c16="http://schemas.microsoft.com/office/drawing/2014/chart" uri="{C3380CC4-5D6E-409C-BE32-E72D297353CC}">
                <c16:uniqueId val="{00000001-6040-427D-8C0F-22D956436CF5}"/>
              </c:ext>
            </c:extLst>
          </c:dPt>
          <c:dPt>
            <c:idx val="1"/>
            <c:bubble3D val="0"/>
            <c:spPr>
              <a:solidFill>
                <a:schemeClr val="accent3"/>
              </a:solidFill>
              <a:ln w="25400">
                <a:solidFill>
                  <a:schemeClr val="lt1"/>
                </a:solidFill>
              </a:ln>
              <a:effectLst/>
              <a:scene3d>
                <a:camera prst="orthographicFront"/>
                <a:lightRig rig="threePt" dir="t"/>
              </a:scene3d>
              <a:sp3d contourW="25400">
                <a:contourClr>
                  <a:schemeClr val="lt1"/>
                </a:contourClr>
              </a:sp3d>
            </c:spPr>
            <c:extLst>
              <c:ext xmlns:c16="http://schemas.microsoft.com/office/drawing/2014/chart" uri="{C3380CC4-5D6E-409C-BE32-E72D297353CC}">
                <c16:uniqueId val="{00000003-6040-427D-8C0F-22D956436CF5}"/>
              </c:ext>
            </c:extLst>
          </c:dPt>
          <c:dPt>
            <c:idx val="2"/>
            <c:bubble3D val="0"/>
            <c:spPr>
              <a:solidFill>
                <a:schemeClr val="accent5"/>
              </a:solidFill>
              <a:ln w="25400">
                <a:solidFill>
                  <a:schemeClr val="lt1"/>
                </a:solidFill>
              </a:ln>
              <a:effectLst/>
              <a:scene3d>
                <a:camera prst="orthographicFront"/>
                <a:lightRig rig="threePt" dir="t"/>
              </a:scene3d>
              <a:sp3d contourW="25400">
                <a:contourClr>
                  <a:schemeClr val="lt1"/>
                </a:contourClr>
              </a:sp3d>
            </c:spPr>
            <c:extLst>
              <c:ext xmlns:c16="http://schemas.microsoft.com/office/drawing/2014/chart" uri="{C3380CC4-5D6E-409C-BE32-E72D297353CC}">
                <c16:uniqueId val="{00000005-6040-427D-8C0F-22D956436CF5}"/>
              </c:ext>
            </c:extLst>
          </c:dPt>
          <c:dPt>
            <c:idx val="3"/>
            <c:bubble3D val="0"/>
            <c:spPr>
              <a:solidFill>
                <a:schemeClr val="accent1">
                  <a:lumMod val="60000"/>
                </a:schemeClr>
              </a:solidFill>
              <a:ln w="25400">
                <a:solidFill>
                  <a:schemeClr val="lt1"/>
                </a:solidFill>
              </a:ln>
              <a:effectLst/>
              <a:scene3d>
                <a:camera prst="orthographicFront"/>
                <a:lightRig rig="threePt" dir="t"/>
              </a:scene3d>
              <a:sp3d contourW="25400">
                <a:contourClr>
                  <a:schemeClr val="lt1"/>
                </a:contourClr>
              </a:sp3d>
            </c:spPr>
            <c:extLst>
              <c:ext xmlns:c16="http://schemas.microsoft.com/office/drawing/2014/chart" uri="{C3380CC4-5D6E-409C-BE32-E72D297353CC}">
                <c16:uniqueId val="{00000007-6040-427D-8C0F-22D956436CF5}"/>
              </c:ext>
            </c:extLst>
          </c:dPt>
          <c:dLbls>
            <c:dLbl>
              <c:idx val="0"/>
              <c:layout>
                <c:manualLayout>
                  <c:x val="-1.3622463163747568E-3"/>
                  <c:y val="-5.8393596968487713E-2"/>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6040-427D-8C0F-22D956436CF5}"/>
                </c:ext>
              </c:extLst>
            </c:dLbl>
            <c:dLbl>
              <c:idx val="1"/>
              <c:layout>
                <c:manualLayout>
                  <c:x val="-0.22787317339228666"/>
                  <c:y val="-0.33276393548151623"/>
                </c:manualLayout>
              </c:layout>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24163599081193765"/>
                      <c:h val="0.11550779603876948"/>
                    </c:manualLayout>
                  </c15:layout>
                </c:ext>
                <c:ext xmlns:c16="http://schemas.microsoft.com/office/drawing/2014/chart" uri="{C3380CC4-5D6E-409C-BE32-E72D297353CC}">
                  <c16:uniqueId val="{00000003-6040-427D-8C0F-22D956436CF5}"/>
                </c:ext>
              </c:extLst>
            </c:dLbl>
            <c:dLbl>
              <c:idx val="2"/>
              <c:layout>
                <c:manualLayout>
                  <c:x val="0.16431529880636717"/>
                  <c:y val="0.11815370423829764"/>
                </c:manualLayout>
              </c:layout>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6040-427D-8C0F-22D956436CF5}"/>
                </c:ext>
              </c:extLst>
            </c:dLbl>
            <c:numFmt formatCode="&quot;$&quot;#,##0" sourceLinked="0"/>
            <c:spPr>
              <a:noFill/>
              <a:ln>
                <a:no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Education Enhancement</c:v>
                </c:pt>
                <c:pt idx="1">
                  <c:v>Student Tuition and Fees</c:v>
                </c:pt>
                <c:pt idx="2">
                  <c:v>General Revenue</c:v>
                </c:pt>
                <c:pt idx="3">
                  <c:v>Phosphate Research</c:v>
                </c:pt>
              </c:strCache>
            </c:strRef>
          </c:cat>
          <c:val>
            <c:numRef>
              <c:f>Sheet1!$B$2:$B$5</c:f>
              <c:numCache>
                <c:formatCode>_(* #,##0_);_(* \(#,##0\);_(* "-"??_);_(@_)</c:formatCode>
                <c:ptCount val="4"/>
                <c:pt idx="0">
                  <c:v>615587965</c:v>
                </c:pt>
                <c:pt idx="1">
                  <c:v>1973326813</c:v>
                </c:pt>
                <c:pt idx="2">
                  <c:v>2962239949</c:v>
                </c:pt>
                <c:pt idx="3">
                  <c:v>5237977</c:v>
                </c:pt>
              </c:numCache>
            </c:numRef>
          </c:val>
          <c:extLst>
            <c:ext xmlns:c16="http://schemas.microsoft.com/office/drawing/2014/chart" uri="{C3380CC4-5D6E-409C-BE32-E72D297353CC}">
              <c16:uniqueId val="{00000008-6040-427D-8C0F-22D956436CF5}"/>
            </c:ext>
          </c:extLst>
        </c:ser>
        <c:dLbls>
          <c:showLegendKey val="0"/>
          <c:showVal val="0"/>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47"/>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8452848503426121E-2"/>
          <c:y val="8.3808770479032582E-2"/>
          <c:w val="0.83931490315535373"/>
          <c:h val="0.80802933879840366"/>
        </c:manualLayout>
      </c:layout>
      <c:pie3DChart>
        <c:varyColors val="1"/>
        <c:ser>
          <c:idx val="0"/>
          <c:order val="0"/>
          <c:tx>
            <c:strRef>
              <c:f>Sheet1!$B$1</c:f>
              <c:strCache>
                <c:ptCount val="1"/>
                <c:pt idx="0">
                  <c:v>Column1</c:v>
                </c:pt>
              </c:strCache>
            </c:strRef>
          </c:tx>
          <c:explosion val="13"/>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191E-4ABA-8714-9995CC1812A7}"/>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191E-4ABA-8714-9995CC1812A7}"/>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191E-4ABA-8714-9995CC1812A7}"/>
              </c:ext>
            </c:extLst>
          </c:dPt>
          <c:dLbls>
            <c:dLbl>
              <c:idx val="0"/>
              <c:layout>
                <c:manualLayout>
                  <c:x val="-6.0583941605839423E-2"/>
                  <c:y val="0.28057661013741542"/>
                </c:manualLayout>
              </c:layout>
              <c:tx>
                <c:rich>
                  <a:bodyPr rot="0" spcFirstLastPara="1" vertOverflow="clip" horzOverflow="clip" vert="horz" wrap="square" lIns="38100" tIns="19050" rIns="38100" bIns="0" numCol="1" spcCol="0" anchor="ctr" anchorCtr="0">
                    <a:noAutofit/>
                  </a:bodyPr>
                  <a:lstStyle/>
                  <a:p>
                    <a:pPr>
                      <a:defRPr sz="1300" b="0" i="0" u="none" strike="noStrike" kern="1200" spc="0" baseline="0">
                        <a:ln cmpd="sng">
                          <a:gradFill>
                            <a:gsLst>
                              <a:gs pos="74000">
                                <a:schemeClr val="tx1"/>
                              </a:gs>
                              <a:gs pos="83000">
                                <a:srgbClr val="5B9BD5">
                                  <a:lumMod val="45000"/>
                                  <a:lumOff val="55000"/>
                                </a:srgbClr>
                              </a:gs>
                              <a:gs pos="100000">
                                <a:srgbClr val="5B9BD5">
                                  <a:lumMod val="30000"/>
                                  <a:lumOff val="70000"/>
                                </a:srgbClr>
                              </a:gs>
                            </a:gsLst>
                            <a:lin ang="5400000" scaled="1"/>
                          </a:gradFill>
                        </a:ln>
                        <a:solidFill>
                          <a:schemeClr val="tx1"/>
                        </a:solidFill>
                        <a:latin typeface="+mn-lt"/>
                        <a:ea typeface="+mn-ea"/>
                        <a:cs typeface="+mn-cs"/>
                      </a:defRPr>
                    </a:pPr>
                    <a:fld id="{14D68BAF-4E1D-471A-9412-9E3CBAE784C9}" type="CATEGORYNAME">
                      <a:rPr lang="en-US"/>
                      <a:pPr>
                        <a:defRPr sz="1300" b="0" spc="0">
                          <a:ln cmpd="sng">
                            <a:gradFill>
                              <a:gsLst>
                                <a:gs pos="74000">
                                  <a:schemeClr val="tx1"/>
                                </a:gs>
                                <a:gs pos="83000">
                                  <a:srgbClr val="5B9BD5">
                                    <a:lumMod val="45000"/>
                                    <a:lumOff val="55000"/>
                                  </a:srgbClr>
                                </a:gs>
                                <a:gs pos="100000">
                                  <a:srgbClr val="5B9BD5">
                                    <a:lumMod val="30000"/>
                                    <a:lumOff val="70000"/>
                                  </a:srgbClr>
                                </a:gs>
                              </a:gsLst>
                              <a:lin ang="5400000" scaled="1"/>
                            </a:gradFill>
                          </a:ln>
                          <a:solidFill>
                            <a:schemeClr val="tx1"/>
                          </a:solidFill>
                        </a:defRPr>
                      </a:pPr>
                      <a:t>[CATEGORY NAME]</a:t>
                    </a:fld>
                    <a:r>
                      <a:rPr lang="en-US" baseline="0" dirty="0"/>
                      <a:t> </a:t>
                    </a:r>
                  </a:p>
                  <a:p>
                    <a:pPr>
                      <a:defRPr sz="1300" b="0" spc="0">
                        <a:ln cmpd="sng">
                          <a:gradFill>
                            <a:gsLst>
                              <a:gs pos="74000">
                                <a:schemeClr val="tx1"/>
                              </a:gs>
                              <a:gs pos="83000">
                                <a:srgbClr val="5B9BD5">
                                  <a:lumMod val="45000"/>
                                  <a:lumOff val="55000"/>
                                </a:srgbClr>
                              </a:gs>
                              <a:gs pos="100000">
                                <a:srgbClr val="5B9BD5">
                                  <a:lumMod val="30000"/>
                                  <a:lumOff val="70000"/>
                                </a:srgbClr>
                              </a:gs>
                            </a:gsLst>
                            <a:lin ang="5400000" scaled="1"/>
                          </a:gradFill>
                        </a:ln>
                        <a:solidFill>
                          <a:schemeClr val="tx1"/>
                        </a:solidFill>
                      </a:defRPr>
                    </a:pPr>
                    <a:r>
                      <a:rPr lang="en-US" baseline="0" dirty="0"/>
                      <a:t>$1,228,877,192 </a:t>
                    </a:r>
                    <a:fld id="{9B8BA6C3-F439-49D0-AC55-672023DEA1AD}" type="PERCENTAGE">
                      <a:rPr lang="en-US" baseline="0"/>
                      <a:pPr>
                        <a:defRPr sz="1300" b="0" spc="0">
                          <a:ln cmpd="sng">
                            <a:gradFill>
                              <a:gsLst>
                                <a:gs pos="74000">
                                  <a:schemeClr val="tx1"/>
                                </a:gs>
                                <a:gs pos="83000">
                                  <a:srgbClr val="5B9BD5">
                                    <a:lumMod val="45000"/>
                                    <a:lumOff val="55000"/>
                                  </a:srgbClr>
                                </a:gs>
                                <a:gs pos="100000">
                                  <a:srgbClr val="5B9BD5">
                                    <a:lumMod val="30000"/>
                                    <a:lumOff val="70000"/>
                                  </a:srgbClr>
                                </a:gs>
                              </a:gsLst>
                              <a:lin ang="5400000" scaled="1"/>
                            </a:gradFill>
                          </a:ln>
                          <a:solidFill>
                            <a:schemeClr val="tx1"/>
                          </a:solidFill>
                        </a:defRPr>
                      </a:pPr>
                      <a:t>[PERCENTAGE]</a:t>
                    </a:fld>
                    <a:endParaRPr lang="en-US" baseline="0" dirty="0"/>
                  </a:p>
                </c:rich>
              </c:tx>
              <c:spPr>
                <a:solidFill>
                  <a:sysClr val="window" lastClr="FFFFFF"/>
                </a:solidFill>
                <a:ln cmpd="sng">
                  <a:noFill/>
                </a:ln>
                <a:effectLst/>
              </c:spPr>
              <c:txPr>
                <a:bodyPr rot="0" spcFirstLastPara="1" vertOverflow="clip" horzOverflow="clip" vert="horz" wrap="square" lIns="38100" tIns="19050" rIns="38100" bIns="0" numCol="1" spcCol="0" anchor="ctr" anchorCtr="0">
                  <a:noAutofit/>
                </a:bodyPr>
                <a:lstStyle/>
                <a:p>
                  <a:pPr>
                    <a:defRPr sz="1300" b="0" i="0" u="none" strike="noStrike" kern="1200" spc="0" baseline="0">
                      <a:ln cmpd="sng">
                        <a:gradFill>
                          <a:gsLst>
                            <a:gs pos="74000">
                              <a:schemeClr val="tx1"/>
                            </a:gs>
                            <a:gs pos="83000">
                              <a:srgbClr val="5B9BD5">
                                <a:lumMod val="45000"/>
                                <a:lumOff val="55000"/>
                              </a:srgbClr>
                            </a:gs>
                            <a:gs pos="100000">
                              <a:srgbClr val="5B9BD5">
                                <a:lumMod val="30000"/>
                                <a:lumOff val="70000"/>
                              </a:srgbClr>
                            </a:gs>
                          </a:gsLst>
                          <a:lin ang="5400000" scaled="1"/>
                        </a:gradFill>
                      </a:ln>
                      <a:solidFill>
                        <a:schemeClr val="tx1"/>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spPr xmlns:c15="http://schemas.microsoft.com/office/drawing/2012/chart">
                    <a:prstGeom prst="rect">
                      <a:avLst/>
                    </a:prstGeom>
                    <a:noFill/>
                    <a:ln>
                      <a:noFill/>
                    </a:ln>
                  </c15:spPr>
                  <c15:layout>
                    <c:manualLayout>
                      <c:w val="0.17282040474867649"/>
                      <c:h val="0.23125205239755986"/>
                    </c:manualLayout>
                  </c15:layout>
                  <c15:dlblFieldTable/>
                  <c15:showDataLabelsRange val="0"/>
                </c:ext>
                <c:ext xmlns:c16="http://schemas.microsoft.com/office/drawing/2014/chart" uri="{C3380CC4-5D6E-409C-BE32-E72D297353CC}">
                  <c16:uniqueId val="{00000001-191E-4ABA-8714-9995CC1812A7}"/>
                </c:ext>
              </c:extLst>
            </c:dLbl>
            <c:dLbl>
              <c:idx val="1"/>
              <c:layout>
                <c:manualLayout>
                  <c:x val="0.20754257907542578"/>
                  <c:y val="0.18271467778856407"/>
                </c:manualLayout>
              </c:layout>
              <c:tx>
                <c:rich>
                  <a:bodyPr rot="0" spcFirstLastPara="1" vertOverflow="clip" horzOverflow="clip" vert="horz" wrap="square" lIns="38100" tIns="19050" rIns="38100" bIns="0" numCol="1" spcCol="0" anchor="ctr" anchorCtr="0">
                    <a:noAutofit/>
                  </a:bodyPr>
                  <a:lstStyle/>
                  <a:p>
                    <a:pPr>
                      <a:defRPr sz="1300" b="0" i="0" u="none" strike="noStrike" kern="1200" spc="0" baseline="0">
                        <a:ln>
                          <a:solidFill>
                            <a:schemeClr val="tx1"/>
                          </a:solidFill>
                        </a:ln>
                        <a:solidFill>
                          <a:schemeClr val="tx1"/>
                        </a:solidFill>
                        <a:latin typeface="+mn-lt"/>
                        <a:ea typeface="+mn-ea"/>
                        <a:cs typeface="+mn-cs"/>
                      </a:defRPr>
                    </a:pPr>
                    <a:fld id="{4D1C1EE1-C353-48D2-9F4E-47AF48A3BEEB}" type="CATEGORYNAME">
                      <a:rPr lang="en-US"/>
                      <a:pPr>
                        <a:defRPr sz="1300" b="0" spc="0">
                          <a:ln>
                            <a:solidFill>
                              <a:schemeClr val="tx1"/>
                            </a:solidFill>
                          </a:ln>
                          <a:solidFill>
                            <a:schemeClr val="tx1"/>
                          </a:solidFill>
                        </a:defRPr>
                      </a:pPr>
                      <a:t>[CATEGORY NAME]</a:t>
                    </a:fld>
                    <a:r>
                      <a:rPr lang="en-US" baseline="0" dirty="0"/>
                      <a:t> $1,955,521,228 </a:t>
                    </a:r>
                    <a:fld id="{12206F6F-3010-4565-9EE5-39939E3DEED6}" type="PERCENTAGE">
                      <a:rPr lang="en-US" baseline="0"/>
                      <a:pPr>
                        <a:defRPr sz="1300" b="0" spc="0">
                          <a:ln>
                            <a:solidFill>
                              <a:schemeClr val="tx1"/>
                            </a:solidFill>
                          </a:ln>
                          <a:solidFill>
                            <a:schemeClr val="tx1"/>
                          </a:solidFill>
                        </a:defRPr>
                      </a:pPr>
                      <a:t>[PERCENTAGE]</a:t>
                    </a:fld>
                    <a:endParaRPr lang="en-US" baseline="0" dirty="0"/>
                  </a:p>
                </c:rich>
              </c:tx>
              <c:spPr>
                <a:solidFill>
                  <a:schemeClr val="accent2"/>
                </a:solidFill>
                <a:ln>
                  <a:noFill/>
                </a:ln>
                <a:effectLst/>
              </c:spPr>
              <c:txPr>
                <a:bodyPr rot="0" spcFirstLastPara="1" vertOverflow="clip" horzOverflow="clip" vert="horz" wrap="square" lIns="38100" tIns="19050" rIns="38100" bIns="0" numCol="1" spcCol="0" anchor="ctr" anchorCtr="0">
                  <a:noAutofit/>
                </a:bodyPr>
                <a:lstStyle/>
                <a:p>
                  <a:pPr>
                    <a:defRPr sz="1300" b="0" i="0" u="none" strike="noStrike" kern="1200" spc="0" baseline="0">
                      <a:ln>
                        <a:solidFill>
                          <a:schemeClr val="tx1"/>
                        </a:solidFill>
                      </a:ln>
                      <a:solidFill>
                        <a:schemeClr val="tx1"/>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15:spPr xmlns:c15="http://schemas.microsoft.com/office/drawing/2012/chart">
                    <a:prstGeom prst="rect">
                      <a:avLst/>
                    </a:prstGeom>
                    <a:noFill/>
                    <a:ln>
                      <a:noFill/>
                    </a:ln>
                  </c15:spPr>
                  <c15:layout>
                    <c:manualLayout>
                      <c:w val="0.17059754392014867"/>
                      <c:h val="0.30460240415153578"/>
                    </c:manualLayout>
                  </c15:layout>
                  <c15:dlblFieldTable/>
                  <c15:showDataLabelsRange val="0"/>
                </c:ext>
                <c:ext xmlns:c16="http://schemas.microsoft.com/office/drawing/2014/chart" uri="{C3380CC4-5D6E-409C-BE32-E72D297353CC}">
                  <c16:uniqueId val="{00000003-191E-4ABA-8714-9995CC1812A7}"/>
                </c:ext>
              </c:extLst>
            </c:dLbl>
            <c:dLbl>
              <c:idx val="2"/>
              <c:layout>
                <c:manualLayout>
                  <c:x val="6.3721669827767877E-2"/>
                  <c:y val="1.8703457852652136E-2"/>
                </c:manualLayout>
              </c:layout>
              <c:tx>
                <c:rich>
                  <a:bodyPr rot="0" spcFirstLastPara="1" vertOverflow="clip" horzOverflow="clip" vert="horz" wrap="square" lIns="38100" tIns="19050" rIns="38100" bIns="0" numCol="1" spcCol="0" anchor="ctr" anchorCtr="0">
                    <a:spAutoFit/>
                  </a:bodyPr>
                  <a:lstStyle/>
                  <a:p>
                    <a:pPr>
                      <a:defRPr sz="1300" b="0" i="0" u="none" strike="noStrike" kern="1200" spc="0" baseline="0">
                        <a:ln>
                          <a:solidFill>
                            <a:schemeClr val="tx1"/>
                          </a:solidFill>
                        </a:ln>
                        <a:solidFill>
                          <a:schemeClr val="tx1"/>
                        </a:solidFill>
                        <a:latin typeface="+mn-lt"/>
                        <a:ea typeface="+mn-ea"/>
                        <a:cs typeface="+mn-cs"/>
                      </a:defRPr>
                    </a:pPr>
                    <a:fld id="{EF5AD012-B792-4DC3-9F99-82D96F399333}" type="CATEGORYNAME">
                      <a:rPr lang="en-US"/>
                      <a:pPr>
                        <a:defRPr sz="1300" b="0" spc="0">
                          <a:ln>
                            <a:solidFill>
                              <a:schemeClr val="tx1"/>
                            </a:solidFill>
                          </a:ln>
                          <a:solidFill>
                            <a:schemeClr val="tx1"/>
                          </a:solidFill>
                        </a:defRPr>
                      </a:pPr>
                      <a:t>[CATEGORY NAME]</a:t>
                    </a:fld>
                    <a:r>
                      <a:rPr lang="en-US" baseline="0" dirty="0"/>
                      <a:t> $41,503,526 </a:t>
                    </a:r>
                    <a:fld id="{67C915C1-D339-4A96-8299-5352C2BD078A}" type="PERCENTAGE">
                      <a:rPr lang="en-US" baseline="0" smtClean="0"/>
                      <a:pPr>
                        <a:defRPr sz="1300" b="0" spc="0">
                          <a:ln>
                            <a:solidFill>
                              <a:schemeClr val="tx1"/>
                            </a:solidFill>
                          </a:ln>
                          <a:solidFill>
                            <a:schemeClr val="tx1"/>
                          </a:solidFill>
                        </a:defRPr>
                      </a:pPr>
                      <a:t>[PERCENTAGE]</a:t>
                    </a:fld>
                    <a:endParaRPr lang="en-US" baseline="0" dirty="0"/>
                  </a:p>
                </c:rich>
              </c:tx>
              <c:spPr>
                <a:solidFill>
                  <a:sysClr val="window" lastClr="FFFFFF"/>
                </a:solidFill>
                <a:ln>
                  <a:noFill/>
                </a:ln>
                <a:effectLst/>
              </c:spPr>
              <c:txPr>
                <a:bodyPr rot="0" spcFirstLastPara="1" vertOverflow="clip" horzOverflow="clip" vert="horz" wrap="square" lIns="38100" tIns="19050" rIns="38100" bIns="0" numCol="1" spcCol="0" anchor="ctr" anchorCtr="0">
                  <a:spAutoFit/>
                </a:bodyPr>
                <a:lstStyle/>
                <a:p>
                  <a:pPr>
                    <a:defRPr sz="1300" b="0" i="0" u="none" strike="noStrike" kern="1200" spc="0" baseline="0">
                      <a:ln>
                        <a:solidFill>
                          <a:schemeClr val="tx1"/>
                        </a:solidFill>
                      </a:ln>
                      <a:solidFill>
                        <a:schemeClr val="tx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layout>
                    <c:manualLayout>
                      <c:w val="0.13556155845482817"/>
                      <c:h val="0.21583450324523384"/>
                    </c:manualLayout>
                  </c15:layout>
                  <c15:dlblFieldTable/>
                  <c15:showDataLabelsRange val="0"/>
                </c:ext>
                <c:ext xmlns:c16="http://schemas.microsoft.com/office/drawing/2014/chart" uri="{C3380CC4-5D6E-409C-BE32-E72D297353CC}">
                  <c16:uniqueId val="{00000005-191E-4ABA-8714-9995CC1812A7}"/>
                </c:ext>
              </c:extLst>
            </c:dLbl>
            <c:spPr>
              <a:solidFill>
                <a:sysClr val="window" lastClr="FFFFFF"/>
              </a:solidFill>
              <a:ln>
                <a:solidFill>
                  <a:srgbClr val="5B9BD5"/>
                </a:solidFill>
              </a:ln>
              <a:effectLst/>
            </c:spPr>
            <c:txPr>
              <a:bodyPr rot="0" spcFirstLastPara="1" vertOverflow="clip" horzOverflow="clip" vert="horz" wrap="square" lIns="38100" tIns="19050" rIns="38100" bIns="19050" anchor="ctr" anchorCtr="1">
                <a:spAutoFit/>
              </a:bodyPr>
              <a:lstStyle/>
              <a:p>
                <a:pPr>
                  <a:defRPr sz="13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rect">
                    <a:avLst/>
                  </a:prstGeom>
                  <a:noFill/>
                  <a:ln>
                    <a:noFill/>
                  </a:ln>
                </c15:spPr>
              </c:ext>
            </c:extLst>
          </c:dLbls>
          <c:cat>
            <c:strRef>
              <c:f>Sheet1!$A$2:$A$4</c:f>
              <c:strCache>
                <c:ptCount val="3"/>
                <c:pt idx="0">
                  <c:v>Grants/Donations</c:v>
                </c:pt>
                <c:pt idx="1">
                  <c:v>Sponsored Research</c:v>
                </c:pt>
                <c:pt idx="2">
                  <c:v>DRS</c:v>
                </c:pt>
              </c:strCache>
            </c:strRef>
          </c:cat>
          <c:val>
            <c:numRef>
              <c:f>Sheet1!$B$2:$B$4</c:f>
              <c:numCache>
                <c:formatCode>_("$"* #,##0_);_("$"* \(#,##0\);_("$"* "-"_);_(@_)</c:formatCode>
                <c:ptCount val="3"/>
                <c:pt idx="0">
                  <c:v>1257758119</c:v>
                </c:pt>
                <c:pt idx="1">
                  <c:v>1804438595</c:v>
                </c:pt>
                <c:pt idx="2">
                  <c:v>40897677</c:v>
                </c:pt>
              </c:numCache>
            </c:numRef>
          </c:val>
          <c:extLst>
            <c:ext xmlns:c16="http://schemas.microsoft.com/office/drawing/2014/chart" uri="{C3380CC4-5D6E-409C-BE32-E72D297353CC}">
              <c16:uniqueId val="{00000006-191E-4ABA-8714-9995CC1812A7}"/>
            </c:ext>
          </c:extLst>
        </c:ser>
        <c:ser>
          <c:idx val="1"/>
          <c:order val="1"/>
          <c:tx>
            <c:strRef>
              <c:f>Sheet1!$C$1</c:f>
              <c:strCache>
                <c:ptCount val="1"/>
                <c:pt idx="0">
                  <c:v>Column2</c:v>
                </c:pt>
              </c:strCache>
            </c:strRef>
          </c:tx>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8-191E-4ABA-8714-9995CC1812A7}"/>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A-191E-4ABA-8714-9995CC1812A7}"/>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C-191E-4ABA-8714-9995CC1812A7}"/>
              </c:ext>
            </c:extLst>
          </c:dPt>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8-191E-4ABA-8714-9995CC1812A7}"/>
                </c:ext>
              </c:extLst>
            </c:dLbl>
            <c:dLbl>
              <c:idx val="1"/>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A-191E-4ABA-8714-9995CC1812A7}"/>
                </c:ext>
              </c:extLst>
            </c:dLbl>
            <c:dLbl>
              <c:idx val="2"/>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solidFill>
                      <a:latin typeface="+mn-lt"/>
                      <a:ea typeface="+mn-ea"/>
                      <a:cs typeface="+mn-cs"/>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C-191E-4ABA-8714-9995CC1812A7}"/>
                </c:ext>
              </c:extLst>
            </c:dLbl>
            <c:spPr>
              <a:noFill/>
              <a:ln>
                <a:noFill/>
              </a:ln>
              <a:effectLst/>
            </c:sp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Grants/Donations</c:v>
                </c:pt>
                <c:pt idx="1">
                  <c:v>Sponsored Research</c:v>
                </c:pt>
                <c:pt idx="2">
                  <c:v>DRS</c:v>
                </c:pt>
              </c:strCache>
            </c:strRef>
          </c:cat>
          <c:val>
            <c:numRef>
              <c:f>Sheet1!$C$2:$C$4</c:f>
              <c:numCache>
                <c:formatCode>0%</c:formatCode>
                <c:ptCount val="3"/>
                <c:pt idx="0">
                  <c:v>0.40532383502348962</c:v>
                </c:pt>
                <c:pt idx="1">
                  <c:v>0.58149652174083677</c:v>
                </c:pt>
                <c:pt idx="2">
                  <c:v>1.3179643235673652E-2</c:v>
                </c:pt>
              </c:numCache>
            </c:numRef>
          </c:val>
          <c:extLst>
            <c:ext xmlns:c16="http://schemas.microsoft.com/office/drawing/2014/chart" uri="{C3380CC4-5D6E-409C-BE32-E72D297353CC}">
              <c16:uniqueId val="{0000000D-191E-4ABA-8714-9995CC1812A7}"/>
            </c:ext>
          </c:extLst>
        </c:ser>
        <c:dLbls>
          <c:dLblPos val="outEnd"/>
          <c:showLegendKey val="0"/>
          <c:showVal val="1"/>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39"/>
      <c:rAngAx val="0"/>
      <c:perspective val="0"/>
    </c:view3D>
    <c:floor>
      <c:thickness val="0"/>
    </c:floor>
    <c:sideWall>
      <c:thickness val="0"/>
    </c:sideWall>
    <c:backWall>
      <c:thickness val="0"/>
    </c:backWall>
    <c:plotArea>
      <c:layout>
        <c:manualLayout>
          <c:layoutTarget val="inner"/>
          <c:xMode val="edge"/>
          <c:yMode val="edge"/>
          <c:x val="1.3359898768436875E-2"/>
          <c:y val="0.16055308256746548"/>
          <c:w val="0.9469957522779594"/>
          <c:h val="0.7106265427185352"/>
        </c:manualLayout>
      </c:layout>
      <c:pie3DChart>
        <c:varyColors val="1"/>
        <c:ser>
          <c:idx val="0"/>
          <c:order val="0"/>
          <c:tx>
            <c:strRef>
              <c:f>Sheet1!$B$1</c:f>
              <c:strCache>
                <c:ptCount val="1"/>
                <c:pt idx="0">
                  <c:v>Column1</c:v>
                </c:pt>
              </c:strCache>
            </c:strRef>
          </c:tx>
          <c:explosion val="19"/>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0-DF5E-4393-B7F0-3BBDFE368059}"/>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DF5E-4393-B7F0-3BBDFE368059}"/>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2-DF5E-4393-B7F0-3BBDFE368059}"/>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DF5E-4393-B7F0-3BBDFE368059}"/>
              </c:ext>
            </c:extLst>
          </c:dPt>
          <c:dPt>
            <c:idx val="4"/>
            <c:bubble3D val="0"/>
            <c:spPr>
              <a:solidFill>
                <a:schemeClr val="accent5"/>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4-DF5E-4393-B7F0-3BBDFE368059}"/>
              </c:ext>
            </c:extLst>
          </c:dPt>
          <c:dPt>
            <c:idx val="5"/>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DF5E-4393-B7F0-3BBDFE368059}"/>
              </c:ext>
            </c:extLst>
          </c:dPt>
          <c:dPt>
            <c:idx val="6"/>
            <c:bubble3D val="0"/>
            <c:spPr>
              <a:solidFill>
                <a:schemeClr val="accent1">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6-DF5E-4393-B7F0-3BBDFE368059}"/>
              </c:ext>
            </c:extLst>
          </c:dPt>
          <c:dPt>
            <c:idx val="7"/>
            <c:bubble3D val="0"/>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DF5E-4393-B7F0-3BBDFE368059}"/>
              </c:ext>
            </c:extLst>
          </c:dPt>
          <c:dPt>
            <c:idx val="8"/>
            <c:bubble3D val="0"/>
            <c:spPr>
              <a:solidFill>
                <a:schemeClr val="accent3">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8-DF5E-4393-B7F0-3BBDFE368059}"/>
              </c:ext>
            </c:extLst>
          </c:dPt>
          <c:dPt>
            <c:idx val="9"/>
            <c:bubble3D val="0"/>
            <c:spPr>
              <a:solidFill>
                <a:schemeClr val="accent4">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9-DF5E-4393-B7F0-3BBDFE368059}"/>
              </c:ext>
            </c:extLst>
          </c:dPt>
          <c:dLbls>
            <c:dLbl>
              <c:idx val="0"/>
              <c:layout>
                <c:manualLayout>
                  <c:x val="-7.6986295780242839E-2"/>
                  <c:y val="-8.5470085470085472E-2"/>
                </c:manualLayout>
              </c:layout>
              <c:spPr>
                <a:noFill/>
                <a:ln w="25573">
                  <a:noFill/>
                </a:ln>
              </c:spPr>
              <c:txPr>
                <a:bodyPr rot="0" spcFirstLastPara="1" vertOverflow="ellipsis" vert="horz" wrap="square" lIns="38100" tIns="19050" rIns="38100" bIns="19050" anchor="ctr" anchorCtr="1">
                  <a:spAutoFit/>
                </a:bodyPr>
                <a:lstStyle/>
                <a:p>
                  <a:pPr>
                    <a:defRPr sz="1339" b="1" i="0" u="none" strike="noStrike" kern="1200" spc="0" baseline="0">
                      <a:solidFill>
                        <a:schemeClr val="tx1"/>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0-DF5E-4393-B7F0-3BBDFE368059}"/>
                </c:ext>
              </c:extLst>
            </c:dLbl>
            <c:dLbl>
              <c:idx val="1"/>
              <c:layout>
                <c:manualLayout>
                  <c:x val="5.7341820612615356E-2"/>
                  <c:y val="-8.2901206828054699E-2"/>
                </c:manualLayout>
              </c:layout>
              <c:spPr>
                <a:noFill/>
                <a:ln w="25573">
                  <a:noFill/>
                </a:ln>
              </c:spPr>
              <c:txPr>
                <a:bodyPr rot="0" spcFirstLastPara="1" vertOverflow="ellipsis" vert="horz" wrap="square" lIns="38100" tIns="19050" rIns="38100" bIns="19050" anchor="ctr" anchorCtr="1">
                  <a:spAutoFit/>
                </a:bodyPr>
                <a:lstStyle/>
                <a:p>
                  <a:pPr>
                    <a:defRPr sz="1339" b="1" i="0" u="none" strike="noStrike" kern="1200" spc="0" baseline="0">
                      <a:solidFill>
                        <a:schemeClr val="tx1"/>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1-DF5E-4393-B7F0-3BBDFE368059}"/>
                </c:ext>
              </c:extLst>
            </c:dLbl>
            <c:dLbl>
              <c:idx val="2"/>
              <c:layout>
                <c:manualLayout>
                  <c:x val="5.9675822415202216E-2"/>
                  <c:y val="-5.1451384954057013E-4"/>
                </c:manualLayout>
              </c:layout>
              <c:spPr>
                <a:noFill/>
                <a:ln w="25573">
                  <a:noFill/>
                </a:ln>
              </c:spPr>
              <c:txPr>
                <a:bodyPr rot="0" spcFirstLastPara="1" vertOverflow="ellipsis" vert="horz" wrap="square" lIns="38100" tIns="19050" rIns="38100" bIns="19050" anchor="ctr" anchorCtr="1">
                  <a:spAutoFit/>
                </a:bodyPr>
                <a:lstStyle/>
                <a:p>
                  <a:pPr>
                    <a:defRPr sz="1339" b="1" i="0" u="none" strike="noStrike" kern="1200" spc="0" baseline="0">
                      <a:solidFill>
                        <a:schemeClr val="tx1"/>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2-DF5E-4393-B7F0-3BBDFE368059}"/>
                </c:ext>
              </c:extLst>
            </c:dLbl>
            <c:dLbl>
              <c:idx val="3"/>
              <c:layout>
                <c:manualLayout>
                  <c:x val="-1.1081353158501493E-16"/>
                  <c:y val="-3.0107321030389867E-2"/>
                </c:manualLayout>
              </c:layout>
              <c:spPr>
                <a:noFill/>
                <a:ln w="25573">
                  <a:noFill/>
                </a:ln>
              </c:spPr>
              <c:txPr>
                <a:bodyPr rot="0" spcFirstLastPara="1" vertOverflow="ellipsis" vert="horz" wrap="square" lIns="38100" tIns="19050" rIns="38100" bIns="19050" anchor="ctr" anchorCtr="1">
                  <a:spAutoFit/>
                </a:bodyPr>
                <a:lstStyle/>
                <a:p>
                  <a:pPr>
                    <a:defRPr sz="1339" b="1" i="0" u="none" strike="noStrike" kern="1200" spc="0" baseline="0">
                      <a:solidFill>
                        <a:schemeClr val="tx1"/>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3-DF5E-4393-B7F0-3BBDFE368059}"/>
                </c:ext>
              </c:extLst>
            </c:dLbl>
            <c:dLbl>
              <c:idx val="4"/>
              <c:layout>
                <c:manualLayout>
                  <c:x val="7.0186151285273043E-2"/>
                  <c:y val="9.1984872858634603E-2"/>
                </c:manualLayout>
              </c:layout>
              <c:spPr>
                <a:noFill/>
                <a:ln w="25573">
                  <a:noFill/>
                </a:ln>
              </c:spPr>
              <c:txPr>
                <a:bodyPr rot="0" spcFirstLastPara="1" vertOverflow="ellipsis" vert="horz" wrap="square" lIns="38100" tIns="19050" rIns="38100" bIns="19050" anchor="ctr" anchorCtr="1">
                  <a:noAutofit/>
                </a:bodyPr>
                <a:lstStyle/>
                <a:p>
                  <a:pPr>
                    <a:defRPr sz="1339" b="1" i="0" u="none" strike="noStrike" kern="1200" spc="0" baseline="0">
                      <a:solidFill>
                        <a:schemeClr val="tx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4-DF5E-4393-B7F0-3BBDFE368059}"/>
                </c:ext>
              </c:extLst>
            </c:dLbl>
            <c:dLbl>
              <c:idx val="5"/>
              <c:layout>
                <c:manualLayout>
                  <c:x val="2.8473309834898895E-2"/>
                  <c:y val="5.0856546157535751E-3"/>
                </c:manualLayout>
              </c:layout>
              <c:spPr>
                <a:noFill/>
                <a:ln w="25573">
                  <a:noFill/>
                </a:ln>
              </c:spPr>
              <c:txPr>
                <a:bodyPr rot="0" spcFirstLastPara="1" vertOverflow="ellipsis" vert="horz" wrap="square" lIns="38100" tIns="19050" rIns="38100" bIns="19050" anchor="ctr" anchorCtr="1">
                  <a:spAutoFit/>
                </a:bodyPr>
                <a:lstStyle/>
                <a:p>
                  <a:pPr>
                    <a:defRPr sz="1339" b="1" i="0" u="none" strike="noStrike" kern="1200" spc="0" baseline="0">
                      <a:solidFill>
                        <a:schemeClr val="tx1"/>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5-DF5E-4393-B7F0-3BBDFE368059}"/>
                </c:ext>
              </c:extLst>
            </c:dLbl>
            <c:dLbl>
              <c:idx val="6"/>
              <c:layout>
                <c:manualLayout>
                  <c:x val="-2.4455653605713581E-2"/>
                  <c:y val="5.7475755977152978E-3"/>
                </c:manualLayout>
              </c:layout>
              <c:spPr>
                <a:noFill/>
                <a:ln w="25573">
                  <a:noFill/>
                </a:ln>
              </c:spPr>
              <c:txPr>
                <a:bodyPr rot="0" spcFirstLastPara="1" vertOverflow="ellipsis" vert="horz" wrap="square" lIns="38100" tIns="19050" rIns="38100" bIns="19050" anchor="ctr" anchorCtr="1">
                  <a:spAutoFit/>
                </a:bodyPr>
                <a:lstStyle/>
                <a:p>
                  <a:pPr>
                    <a:defRPr sz="1339" b="1" i="0" u="none" strike="noStrike" kern="1200" spc="0" baseline="0">
                      <a:solidFill>
                        <a:schemeClr val="tx1"/>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6-DF5E-4393-B7F0-3BBDFE368059}"/>
                </c:ext>
              </c:extLst>
            </c:dLbl>
            <c:dLbl>
              <c:idx val="7"/>
              <c:layout>
                <c:manualLayout>
                  <c:x val="-1.5141968707958144E-3"/>
                  <c:y val="5.1870377245027993E-2"/>
                </c:manualLayout>
              </c:layout>
              <c:spPr>
                <a:noFill/>
                <a:ln w="25573">
                  <a:noFill/>
                </a:ln>
              </c:spPr>
              <c:txPr>
                <a:bodyPr rot="0" spcFirstLastPara="1" vertOverflow="ellipsis" vert="horz" wrap="square" lIns="38100" tIns="19050" rIns="38100" bIns="19050" anchor="ctr" anchorCtr="1">
                  <a:spAutoFit/>
                </a:bodyPr>
                <a:lstStyle/>
                <a:p>
                  <a:pPr>
                    <a:defRPr sz="1339" b="1" i="0" u="none" strike="noStrike" kern="1200" spc="0" baseline="0">
                      <a:solidFill>
                        <a:schemeClr val="tx1"/>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7-DF5E-4393-B7F0-3BBDFE368059}"/>
                </c:ext>
              </c:extLst>
            </c:dLbl>
            <c:dLbl>
              <c:idx val="8"/>
              <c:layout>
                <c:manualLayout>
                  <c:x val="0"/>
                  <c:y val="-6.0590955207391162E-2"/>
                </c:manualLayout>
              </c:layout>
              <c:spPr>
                <a:noFill/>
                <a:ln w="25573">
                  <a:noFill/>
                </a:ln>
              </c:spPr>
              <c:txPr>
                <a:bodyPr rot="0" spcFirstLastPara="1" vertOverflow="ellipsis" vert="horz" wrap="square" lIns="38100" tIns="19050" rIns="38100" bIns="19050" anchor="ctr" anchorCtr="1">
                  <a:spAutoFit/>
                </a:bodyPr>
                <a:lstStyle/>
                <a:p>
                  <a:pPr>
                    <a:defRPr sz="1339" b="1" i="0" u="none" strike="noStrike" kern="1200" spc="0" baseline="0">
                      <a:solidFill>
                        <a:schemeClr val="tx1"/>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8-DF5E-4393-B7F0-3BBDFE368059}"/>
                </c:ext>
              </c:extLst>
            </c:dLbl>
            <c:dLbl>
              <c:idx val="9"/>
              <c:layout>
                <c:manualLayout>
                  <c:x val="4.6561823804946251E-2"/>
                  <c:y val="-1.9043525266537712E-3"/>
                </c:manualLayout>
              </c:layout>
              <c:spPr>
                <a:noFill/>
                <a:ln w="25573">
                  <a:noFill/>
                </a:ln>
              </c:spPr>
              <c:txPr>
                <a:bodyPr rot="0" spcFirstLastPara="1" vertOverflow="ellipsis" vert="horz" wrap="square" lIns="38100" tIns="19050" rIns="38100" bIns="19050" anchor="ctr" anchorCtr="1">
                  <a:spAutoFit/>
                </a:bodyPr>
                <a:lstStyle/>
                <a:p>
                  <a:pPr>
                    <a:defRPr sz="1339" b="1" i="0" u="none" strike="noStrike" kern="1200" spc="0" baseline="0">
                      <a:solidFill>
                        <a:schemeClr val="tx1"/>
                      </a:solidFill>
                      <a:latin typeface="+mn-lt"/>
                      <a:ea typeface="+mn-ea"/>
                      <a:cs typeface="+mn-cs"/>
                    </a:defRPr>
                  </a:pPr>
                  <a:endParaRPr lang="en-US"/>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9-DF5E-4393-B7F0-3BBDFE368059}"/>
                </c:ext>
              </c:extLst>
            </c:dLbl>
            <c:spPr>
              <a:noFill/>
              <a:ln w="25573">
                <a:noFill/>
              </a:ln>
            </c:spPr>
            <c:txPr>
              <a:bodyPr wrap="square" lIns="38100" tIns="19050" rIns="38100" bIns="19050" anchor="ctr">
                <a:spAutoFit/>
              </a:bodyPr>
              <a:lstStyle/>
              <a:p>
                <a:pPr>
                  <a:defRPr>
                    <a:solidFill>
                      <a:schemeClr val="tx1"/>
                    </a:solidFill>
                  </a:defRPr>
                </a:pPr>
                <a:endParaRPr lang="en-US"/>
              </a:p>
            </c:txPr>
            <c:dLblPos val="outEnd"/>
            <c:showLegendKey val="0"/>
            <c:showVal val="1"/>
            <c:showCatName val="1"/>
            <c:showSerName val="0"/>
            <c:showPercent val="1"/>
            <c:showBubbleSize val="0"/>
            <c:separator>
</c:separator>
            <c:showLeaderLines val="1"/>
            <c:leaderLines>
              <c:spPr>
                <a:ln w="9590"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Sheet1!$A$2:$A$11</c:f>
              <c:strCache>
                <c:ptCount val="10"/>
                <c:pt idx="0">
                  <c:v>Health/Medical Center Services</c:v>
                </c:pt>
                <c:pt idx="1">
                  <c:v>Food Service</c:v>
                </c:pt>
                <c:pt idx="2">
                  <c:v>Traffic/Parking</c:v>
                </c:pt>
                <c:pt idx="3">
                  <c:v>Student Health Services</c:v>
                </c:pt>
                <c:pt idx="4">
                  <c:v>Academic Dept Sales and Services</c:v>
                </c:pt>
                <c:pt idx="5">
                  <c:v>PO&amp;M</c:v>
                </c:pt>
                <c:pt idx="6">
                  <c:v>Aux Administration</c:v>
                </c:pt>
                <c:pt idx="7">
                  <c:v>Continuing Education</c:v>
                </c:pt>
                <c:pt idx="8">
                  <c:v>Housing</c:v>
                </c:pt>
                <c:pt idx="9">
                  <c:v>Other Aux Expenses</c:v>
                </c:pt>
              </c:strCache>
            </c:strRef>
          </c:cat>
          <c:val>
            <c:numRef>
              <c:f>Sheet1!$B$2:$B$11</c:f>
              <c:numCache>
                <c:formatCode>_("$"* #,##0_);_("$"* \(#,##0\);_("$"* "-"_);_(@_)</c:formatCode>
                <c:ptCount val="10"/>
                <c:pt idx="0">
                  <c:v>61594433</c:v>
                </c:pt>
                <c:pt idx="1">
                  <c:v>61363550</c:v>
                </c:pt>
                <c:pt idx="2">
                  <c:v>102905005</c:v>
                </c:pt>
                <c:pt idx="3">
                  <c:v>121490346</c:v>
                </c:pt>
                <c:pt idx="4">
                  <c:v>182833508</c:v>
                </c:pt>
                <c:pt idx="5">
                  <c:v>207272761</c:v>
                </c:pt>
                <c:pt idx="6">
                  <c:v>170908331</c:v>
                </c:pt>
                <c:pt idx="7">
                  <c:v>327930877</c:v>
                </c:pt>
                <c:pt idx="8">
                  <c:v>245266165</c:v>
                </c:pt>
                <c:pt idx="9">
                  <c:v>558375276</c:v>
                </c:pt>
              </c:numCache>
            </c:numRef>
          </c:val>
          <c:extLst>
            <c:ext xmlns:c16="http://schemas.microsoft.com/office/drawing/2014/chart" uri="{C3380CC4-5D6E-409C-BE32-E72D297353CC}">
              <c16:uniqueId val="{0000000A-DF5E-4393-B7F0-3BBDFE368059}"/>
            </c:ext>
          </c:extLst>
        </c:ser>
        <c:dLbls>
          <c:showLegendKey val="0"/>
          <c:showVal val="0"/>
          <c:showCatName val="0"/>
          <c:showSerName val="0"/>
          <c:showPercent val="0"/>
          <c:showBubbleSize val="0"/>
          <c:showLeaderLines val="1"/>
        </c:dLbls>
      </c:pie3DChart>
      <c:spPr>
        <a:noFill/>
        <a:ln w="24646">
          <a:noFill/>
        </a:ln>
      </c:spPr>
    </c:plotArea>
    <c:plotVisOnly val="1"/>
    <c:dispBlanksAs val="gap"/>
    <c:showDLblsOverMax val="0"/>
  </c:chart>
  <c:spPr>
    <a:noFill/>
    <a:ln>
      <a:noFill/>
    </a:ln>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5"/>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Sheet1!$B$1</c:f>
              <c:strCache>
                <c:ptCount val="1"/>
                <c:pt idx="0">
                  <c:v>Column1</c:v>
                </c:pt>
              </c:strCache>
            </c:strRef>
          </c:tx>
          <c:explosion val="5"/>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2-7A04-4526-A150-45D3890B6C12}"/>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7A04-4526-A150-45D3890B6C12}"/>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4-7A04-4526-A150-45D3890B6C12}"/>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5-7A04-4526-A150-45D3890B6C12}"/>
              </c:ext>
            </c:extLst>
          </c:dPt>
          <c:dLbls>
            <c:dLbl>
              <c:idx val="0"/>
              <c:tx>
                <c:rich>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fld id="{EDE265A5-6D76-4943-AF4D-F33FD1EB94B3}" type="CATEGORYNAME">
                      <a:rPr lang="en-US" b="1" smtClean="0"/>
                      <a:pPr>
                        <a:defRPr sz="1100" b="1">
                          <a:solidFill>
                            <a:schemeClr val="tx1"/>
                          </a:solidFill>
                          <a:latin typeface="Arial" panose="020B0604020202020204" pitchFamily="34" charset="0"/>
                          <a:cs typeface="Arial" panose="020B0604020202020204" pitchFamily="34" charset="0"/>
                        </a:defRPr>
                      </a:pPr>
                      <a:t>[CATEGORY NAME]</a:t>
                    </a:fld>
                    <a:r>
                      <a:rPr lang="en-US" b="1" baseline="0" dirty="0"/>
                      <a:t> </a:t>
                    </a:r>
                    <a:fld id="{422D1AEF-BD5B-4358-8E38-950CCD93AB20}" type="VALUE">
                      <a:rPr lang="en-US" b="1" baseline="0" dirty="0"/>
                      <a:pPr>
                        <a:defRPr sz="1100" b="1">
                          <a:solidFill>
                            <a:schemeClr val="tx1"/>
                          </a:solidFill>
                          <a:latin typeface="Arial" panose="020B0604020202020204" pitchFamily="34" charset="0"/>
                          <a:cs typeface="Arial" panose="020B0604020202020204" pitchFamily="34" charset="0"/>
                        </a:defRPr>
                      </a:pPr>
                      <a:t>[VALUE]</a:t>
                    </a:fld>
                    <a:endParaRPr lang="en-US" b="1" baseline="0" dirty="0"/>
                  </a:p>
                </c:rich>
              </c:tx>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7A04-4526-A150-45D3890B6C12}"/>
                </c:ext>
              </c:extLst>
            </c:dLbl>
            <c:dLbl>
              <c:idx val="1"/>
              <c:tx>
                <c:rich>
                  <a:bodyPr/>
                  <a:lstStyle/>
                  <a:p>
                    <a:fld id="{8BAAF745-7604-447F-9907-8BB88BFAA0FC}" type="CATEGORYNAME">
                      <a:rPr lang="en-US" smtClean="0"/>
                      <a:pPr/>
                      <a:t>[CATEGORY NAME]</a:t>
                    </a:fld>
                    <a:r>
                      <a:rPr lang="en-US" baseline="0" dirty="0"/>
                      <a:t> </a:t>
                    </a:r>
                    <a:fld id="{8C8011BE-BB56-4D01-8FA0-47A81C5229D5}" type="VALUE">
                      <a:rPr lang="en-US" baseline="0"/>
                      <a:pPr/>
                      <a:t>[VALUE]</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A04-4526-A150-45D3890B6C12}"/>
                </c:ext>
              </c:extLst>
            </c:dLbl>
            <c:dLbl>
              <c:idx val="2"/>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Arial" panose="020B0604020202020204" pitchFamily="34" charset="0"/>
                        <a:ea typeface="+mn-ea"/>
                        <a:cs typeface="Arial" panose="020B0604020202020204" pitchFamily="34" charset="0"/>
                      </a:defRPr>
                    </a:pPr>
                    <a:fld id="{1B9BD6C6-F2AE-4B94-B4FE-DD147B4F0FBC}" type="CATEGORYNAME">
                      <a:rPr lang="en-US" b="1" smtClean="0"/>
                      <a:pPr>
                        <a:defRPr sz="1100" b="1">
                          <a:solidFill>
                            <a:schemeClr val="bg1"/>
                          </a:solidFill>
                          <a:latin typeface="Arial" panose="020B0604020202020204" pitchFamily="34" charset="0"/>
                          <a:cs typeface="Arial" panose="020B0604020202020204" pitchFamily="34" charset="0"/>
                        </a:defRPr>
                      </a:pPr>
                      <a:t>[CATEGORY NAME]</a:t>
                    </a:fld>
                    <a:r>
                      <a:rPr lang="en-US" b="1" baseline="0" dirty="0"/>
                      <a:t> </a:t>
                    </a:r>
                    <a:fld id="{4A63DA6C-79EB-4F58-A357-29B5EBEC9FC3}" type="VALUE">
                      <a:rPr lang="en-US" b="1" baseline="0" dirty="0"/>
                      <a:pPr>
                        <a:defRPr sz="1100" b="1">
                          <a:solidFill>
                            <a:schemeClr val="bg1"/>
                          </a:solidFill>
                          <a:latin typeface="Arial" panose="020B0604020202020204" pitchFamily="34" charset="0"/>
                          <a:cs typeface="Arial" panose="020B0604020202020204" pitchFamily="34" charset="0"/>
                        </a:defRPr>
                      </a:pPr>
                      <a:t>[VALUE]</a:t>
                    </a:fld>
                    <a:endParaRPr lang="en-US" b="1" baseline="0" dirty="0"/>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1"/>
              <c:showSerName val="0"/>
              <c:showPercent val="0"/>
              <c:showBubbleSize val="0"/>
              <c:extLst>
                <c:ext xmlns:c15="http://schemas.microsoft.com/office/drawing/2012/chart" uri="{CE6537A1-D6FC-4f65-9D91-7224C49458BB}">
                  <c15:layout>
                    <c:manualLayout>
                      <c:w val="0.25520833333333331"/>
                      <c:h val="0.25312499999999999"/>
                    </c:manualLayout>
                  </c15:layout>
                  <c15:dlblFieldTable/>
                  <c15:showDataLabelsRange val="0"/>
                </c:ext>
                <c:ext xmlns:c16="http://schemas.microsoft.com/office/drawing/2014/chart" uri="{C3380CC4-5D6E-409C-BE32-E72D297353CC}">
                  <c16:uniqueId val="{00000004-7A04-4526-A150-45D3890B6C12}"/>
                </c:ext>
              </c:extLst>
            </c:dLbl>
            <c:dLbl>
              <c:idx val="3"/>
              <c:tx>
                <c:rich>
                  <a:bodyPr/>
                  <a:lstStyle/>
                  <a:p>
                    <a:fld id="{BC33B2B0-6041-4479-8CF0-9C14FC2EE7C8}" type="CATEGORYNAME">
                      <a:rPr lang="en-US" smtClean="0"/>
                      <a:pPr/>
                      <a:t>[CATEGORY NAME]</a:t>
                    </a:fld>
                    <a:r>
                      <a:rPr lang="en-US" baseline="0" dirty="0"/>
                      <a:t> </a:t>
                    </a:r>
                    <a:fld id="{E077DF79-4700-4224-ADF7-DABDA37A48AE}" type="VALUE">
                      <a:rPr lang="en-US" baseline="0"/>
                      <a:pPr/>
                      <a:t>[VALUE]</a:t>
                    </a:fld>
                    <a:endParaRPr lang="en-US" baseline="0" dirty="0"/>
                  </a:p>
                </c:rich>
              </c:tx>
              <c:dLblPos val="ctr"/>
              <c:showLegendKey val="0"/>
              <c:showVal val="1"/>
              <c:showCatName val="1"/>
              <c:showSerName val="0"/>
              <c:showPercent val="0"/>
              <c:showBubbleSize val="0"/>
              <c:extLst>
                <c:ext xmlns:c15="http://schemas.microsoft.com/office/drawing/2012/chart" uri="{CE6537A1-D6FC-4f65-9D91-7224C49458BB}">
                  <c15:layout>
                    <c:manualLayout>
                      <c:w val="0.25272916666666667"/>
                      <c:h val="0.16749999999999998"/>
                    </c:manualLayout>
                  </c15:layout>
                  <c15:dlblFieldTable/>
                  <c15:showDataLabelsRange val="0"/>
                </c:ext>
                <c:ext xmlns:c16="http://schemas.microsoft.com/office/drawing/2014/chart" uri="{C3380CC4-5D6E-409C-BE32-E72D297353CC}">
                  <c16:uniqueId val="{00000005-7A04-4526-A150-45D3890B6C1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CITF projects</c:v>
                </c:pt>
                <c:pt idx="1">
                  <c:v>PECO projects</c:v>
                </c:pt>
                <c:pt idx="2">
                  <c:v>SFRF 
(Legislative projects)</c:v>
                </c:pt>
                <c:pt idx="3">
                  <c:v>SFRF
(Defrd Bldg Maint.)</c:v>
                </c:pt>
              </c:strCache>
            </c:strRef>
          </c:cat>
          <c:val>
            <c:numRef>
              <c:f>Sheet1!$B$2:$B$5</c:f>
              <c:numCache>
                <c:formatCode>"$"#,##0</c:formatCode>
                <c:ptCount val="4"/>
                <c:pt idx="0">
                  <c:v>44700000</c:v>
                </c:pt>
                <c:pt idx="1">
                  <c:v>115200000</c:v>
                </c:pt>
                <c:pt idx="2">
                  <c:v>336606017</c:v>
                </c:pt>
                <c:pt idx="3">
                  <c:v>443725327</c:v>
                </c:pt>
              </c:numCache>
            </c:numRef>
          </c:val>
          <c:extLst>
            <c:ext xmlns:c16="http://schemas.microsoft.com/office/drawing/2014/chart" uri="{C3380CC4-5D6E-409C-BE32-E72D297353CC}">
              <c16:uniqueId val="{00000000-7A04-4526-A150-45D3890B6C12}"/>
            </c:ext>
          </c:extLst>
        </c:ser>
        <c:dLbls>
          <c:dLblPos val="bestFit"/>
          <c:showLegendKey val="0"/>
          <c:showVal val="1"/>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DFA8C08-870B-47F6-9A2D-B027B6977C74}"/>
              </a:ext>
            </a:extLst>
          </p:cNvPr>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id="{D6827E1B-313E-4969-8D74-3C9BC5B4736F}"/>
              </a:ext>
            </a:extLst>
          </p:cNvPr>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B4370F93-93E3-486F-955C-C6F5CF09E998}" type="datetimeFigureOut">
              <a:rPr lang="en-US"/>
              <a:pPr>
                <a:defRPr/>
              </a:pPr>
              <a:t>1/18/2023</a:t>
            </a:fld>
            <a:endParaRPr lang="en-US" dirty="0"/>
          </a:p>
        </p:txBody>
      </p:sp>
      <p:sp>
        <p:nvSpPr>
          <p:cNvPr id="4" name="Footer Placeholder 3">
            <a:extLst>
              <a:ext uri="{FF2B5EF4-FFF2-40B4-BE49-F238E27FC236}">
                <a16:creationId xmlns:a16="http://schemas.microsoft.com/office/drawing/2014/main" id="{6F087705-0936-4B67-9636-A1C7715C3526}"/>
              </a:ext>
            </a:extLst>
          </p:cNvPr>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dirty="0"/>
          </a:p>
        </p:txBody>
      </p:sp>
      <p:sp>
        <p:nvSpPr>
          <p:cNvPr id="5" name="Slide Number Placeholder 4">
            <a:extLst>
              <a:ext uri="{FF2B5EF4-FFF2-40B4-BE49-F238E27FC236}">
                <a16:creationId xmlns:a16="http://schemas.microsoft.com/office/drawing/2014/main" id="{2DBBD515-344A-4966-A72B-84CD7AA8FDEB}"/>
              </a:ext>
            </a:extLst>
          </p:cNvPr>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3FC8A45-D814-4E63-A8A3-845AE3B2E7C3}"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FA14DDF-7A3C-46E8-B5C8-515AC09922F4}"/>
              </a:ext>
            </a:extLst>
          </p:cNvPr>
          <p:cNvSpPr>
            <a:spLocks noGrp="1"/>
          </p:cNvSpPr>
          <p:nvPr>
            <p:ph type="hdr" sz="quarter"/>
          </p:nvPr>
        </p:nvSpPr>
        <p:spPr>
          <a:xfrm>
            <a:off x="0" y="0"/>
            <a:ext cx="3038475" cy="463550"/>
          </a:xfrm>
          <a:prstGeom prst="rect">
            <a:avLst/>
          </a:prstGeom>
        </p:spPr>
        <p:txBody>
          <a:bodyPr vert="horz" lIns="94044" tIns="47022" rIns="94044" bIns="47022" rtlCol="0"/>
          <a:lstStyle>
            <a:lvl1pPr algn="l" eaLnBrk="1" fontAlgn="auto" hangingPunct="1">
              <a:spcBef>
                <a:spcPts val="0"/>
              </a:spcBef>
              <a:spcAft>
                <a:spcPts val="0"/>
              </a:spcAft>
              <a:defRPr sz="13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02F89A41-F195-4347-A902-E338CA7C9C38}"/>
              </a:ext>
            </a:extLst>
          </p:cNvPr>
          <p:cNvSpPr>
            <a:spLocks noGrp="1"/>
          </p:cNvSpPr>
          <p:nvPr>
            <p:ph type="dt" idx="1"/>
          </p:nvPr>
        </p:nvSpPr>
        <p:spPr>
          <a:xfrm>
            <a:off x="3970338" y="0"/>
            <a:ext cx="3038475" cy="463550"/>
          </a:xfrm>
          <a:prstGeom prst="rect">
            <a:avLst/>
          </a:prstGeom>
        </p:spPr>
        <p:txBody>
          <a:bodyPr vert="horz" lIns="94044" tIns="47022" rIns="94044" bIns="47022" rtlCol="0"/>
          <a:lstStyle>
            <a:lvl1pPr algn="r" eaLnBrk="1" fontAlgn="auto" hangingPunct="1">
              <a:spcBef>
                <a:spcPts val="0"/>
              </a:spcBef>
              <a:spcAft>
                <a:spcPts val="0"/>
              </a:spcAft>
              <a:defRPr sz="1300">
                <a:latin typeface="+mn-lt"/>
                <a:cs typeface="+mn-cs"/>
              </a:defRPr>
            </a:lvl1pPr>
          </a:lstStyle>
          <a:p>
            <a:pPr>
              <a:defRPr/>
            </a:pPr>
            <a:fld id="{E347C8D0-3576-4719-B9C5-5CAC39A9B86F}" type="datetimeFigureOut">
              <a:rPr lang="en-US"/>
              <a:pPr>
                <a:defRPr/>
              </a:pPr>
              <a:t>1/18/2023</a:t>
            </a:fld>
            <a:endParaRPr lang="en-US" dirty="0"/>
          </a:p>
        </p:txBody>
      </p:sp>
      <p:sp>
        <p:nvSpPr>
          <p:cNvPr id="4" name="Slide Image Placeholder 3">
            <a:extLst>
              <a:ext uri="{FF2B5EF4-FFF2-40B4-BE49-F238E27FC236}">
                <a16:creationId xmlns:a16="http://schemas.microsoft.com/office/drawing/2014/main" id="{B988FEE5-ADEB-4AF0-A2BC-2BA55ACE7B54}"/>
              </a:ext>
            </a:extLst>
          </p:cNvPr>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4044" tIns="47022" rIns="94044" bIns="47022" rtlCol="0" anchor="ctr"/>
          <a:lstStyle/>
          <a:p>
            <a:pPr lvl="0"/>
            <a:endParaRPr lang="en-US" noProof="0" dirty="0"/>
          </a:p>
        </p:txBody>
      </p:sp>
      <p:sp>
        <p:nvSpPr>
          <p:cNvPr id="5" name="Notes Placeholder 4">
            <a:extLst>
              <a:ext uri="{FF2B5EF4-FFF2-40B4-BE49-F238E27FC236}">
                <a16:creationId xmlns:a16="http://schemas.microsoft.com/office/drawing/2014/main" id="{7661E873-8D66-4A5C-BD16-E47DA6ECA958}"/>
              </a:ext>
            </a:extLst>
          </p:cNvPr>
          <p:cNvSpPr>
            <a:spLocks noGrp="1"/>
          </p:cNvSpPr>
          <p:nvPr>
            <p:ph type="body" sz="quarter" idx="3"/>
          </p:nvPr>
        </p:nvSpPr>
        <p:spPr>
          <a:xfrm>
            <a:off x="701675" y="4416425"/>
            <a:ext cx="5607050" cy="4181475"/>
          </a:xfrm>
          <a:prstGeom prst="rect">
            <a:avLst/>
          </a:prstGeom>
        </p:spPr>
        <p:txBody>
          <a:bodyPr vert="horz" lIns="94044" tIns="47022" rIns="94044" bIns="4702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8A9DD46-6C9A-429B-A254-38D31D3DFF18}"/>
              </a:ext>
            </a:extLst>
          </p:cNvPr>
          <p:cNvSpPr>
            <a:spLocks noGrp="1"/>
          </p:cNvSpPr>
          <p:nvPr>
            <p:ph type="ftr" sz="quarter" idx="4"/>
          </p:nvPr>
        </p:nvSpPr>
        <p:spPr>
          <a:xfrm>
            <a:off x="0" y="8831263"/>
            <a:ext cx="3038475" cy="463550"/>
          </a:xfrm>
          <a:prstGeom prst="rect">
            <a:avLst/>
          </a:prstGeom>
        </p:spPr>
        <p:txBody>
          <a:bodyPr vert="horz" lIns="94044" tIns="47022" rIns="94044" bIns="47022" rtlCol="0" anchor="b"/>
          <a:lstStyle>
            <a:lvl1pPr algn="l" eaLnBrk="1" fontAlgn="auto" hangingPunct="1">
              <a:spcBef>
                <a:spcPts val="0"/>
              </a:spcBef>
              <a:spcAft>
                <a:spcPts val="0"/>
              </a:spcAft>
              <a:defRPr sz="1300">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D59411CC-0B0E-449D-9F02-12A59BD696D7}"/>
              </a:ext>
            </a:extLst>
          </p:cNvPr>
          <p:cNvSpPr>
            <a:spLocks noGrp="1"/>
          </p:cNvSpPr>
          <p:nvPr>
            <p:ph type="sldNum" sz="quarter" idx="5"/>
          </p:nvPr>
        </p:nvSpPr>
        <p:spPr>
          <a:xfrm>
            <a:off x="3970338" y="8831263"/>
            <a:ext cx="3038475" cy="463550"/>
          </a:xfrm>
          <a:prstGeom prst="rect">
            <a:avLst/>
          </a:prstGeom>
        </p:spPr>
        <p:txBody>
          <a:bodyPr vert="horz" wrap="square" lIns="94044" tIns="47022" rIns="94044" bIns="47022"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DAA034C7-9F09-4962-9778-BF908013E781}"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D198666-E9F6-495E-900A-272071BAFC87}"/>
              </a:ext>
            </a:extLst>
          </p:cNvPr>
          <p:cNvSpPr txBox="1"/>
          <p:nvPr userDrawn="1"/>
        </p:nvSpPr>
        <p:spPr>
          <a:xfrm>
            <a:off x="8453438" y="6557963"/>
            <a:ext cx="373062" cy="261937"/>
          </a:xfrm>
          <a:prstGeom prst="rect">
            <a:avLst/>
          </a:prstGeom>
          <a:noFill/>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C4C592F8-5CFC-4355-B0A3-8927443BEA0B}" type="slidenum">
              <a:rPr lang="en-US" altLang="en-US" sz="1100" b="1" smtClean="0">
                <a:solidFill>
                  <a:srgbClr val="7F7F7F"/>
                </a:solidFill>
                <a:latin typeface="Proxima Nova Lt"/>
              </a:rPr>
              <a:pPr eaLnBrk="1" hangingPunct="1">
                <a:defRPr/>
              </a:pPr>
              <a:t>‹#›</a:t>
            </a:fld>
            <a:endParaRPr lang="en-US" altLang="en-US" sz="1100" b="1" dirty="0">
              <a:solidFill>
                <a:srgbClr val="7F7F7F"/>
              </a:solidFill>
              <a:latin typeface="Proxima Nova Lt"/>
            </a:endParaRPr>
          </a:p>
        </p:txBody>
      </p:sp>
    </p:spTree>
    <p:extLst>
      <p:ext uri="{BB962C8B-B14F-4D97-AF65-F5344CB8AC3E}">
        <p14:creationId xmlns:p14="http://schemas.microsoft.com/office/powerpoint/2010/main" val="2843703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11" name="Content Placeholder 1"/>
          <p:cNvSpPr>
            <a:spLocks noGrp="1"/>
          </p:cNvSpPr>
          <p:nvPr>
            <p:ph sz="quarter" idx="11"/>
          </p:nvPr>
        </p:nvSpPr>
        <p:spPr>
          <a:xfrm>
            <a:off x="345407" y="1684421"/>
            <a:ext cx="8172449" cy="4543425"/>
          </a:xfrm>
          <a:prstGeom prst="rect">
            <a:avLst/>
          </a:prstGeom>
        </p:spPr>
        <p:txBody>
          <a:bodyPr/>
          <a:lstStyle>
            <a:lvl1pPr>
              <a:buNone/>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580866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Content Placeholder 1"/>
          <p:cNvSpPr>
            <a:spLocks noGrp="1"/>
          </p:cNvSpPr>
          <p:nvPr>
            <p:ph sz="quarter" idx="10"/>
          </p:nvPr>
        </p:nvSpPr>
        <p:spPr>
          <a:xfrm>
            <a:off x="352425" y="1684419"/>
            <a:ext cx="4152901" cy="4499813"/>
          </a:xfrm>
          <a:prstGeom prst="rect">
            <a:avLst/>
          </a:prstGeom>
        </p:spPr>
        <p:txBody>
          <a:bodyPr/>
          <a:lstStyle>
            <a:lvl1pPr>
              <a:buNone/>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stStyle>
          <a:p>
            <a:pPr lvl="0"/>
            <a:r>
              <a:rPr lang="en-US" dirty="0"/>
              <a:t>Click to edit Master text styles</a:t>
            </a:r>
          </a:p>
          <a:p>
            <a:pPr lvl="1"/>
            <a:r>
              <a:rPr lang="en-US" dirty="0"/>
              <a:t>Second level</a:t>
            </a:r>
          </a:p>
        </p:txBody>
      </p:sp>
      <p:sp>
        <p:nvSpPr>
          <p:cNvPr id="14" name="Content Placeholder 1"/>
          <p:cNvSpPr>
            <a:spLocks noGrp="1"/>
          </p:cNvSpPr>
          <p:nvPr>
            <p:ph sz="quarter" idx="11"/>
          </p:nvPr>
        </p:nvSpPr>
        <p:spPr>
          <a:xfrm>
            <a:off x="4600575" y="1684419"/>
            <a:ext cx="4152901" cy="4499813"/>
          </a:xfrm>
          <a:prstGeom prst="rect">
            <a:avLst/>
          </a:prstGeom>
        </p:spPr>
        <p:txBody>
          <a:bodyPr/>
          <a:lstStyle>
            <a:lvl1pPr>
              <a:buNone/>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042053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Content Placeholder 7"/>
          <p:cNvSpPr>
            <a:spLocks noGrp="1"/>
          </p:cNvSpPr>
          <p:nvPr>
            <p:ph sz="quarter" idx="10"/>
          </p:nvPr>
        </p:nvSpPr>
        <p:spPr>
          <a:xfrm>
            <a:off x="561974" y="1685925"/>
            <a:ext cx="4023360" cy="4229100"/>
          </a:xfrm>
          <a:prstGeom prst="rect">
            <a:avLst/>
          </a:prstGeom>
        </p:spPr>
        <p:txBody>
          <a:bodyPr/>
          <a:lstStyle>
            <a:lvl1pPr>
              <a:buNone/>
              <a:defRPr/>
            </a:lvl1pPr>
          </a:lstStyle>
          <a:p>
            <a:pPr lvl="0"/>
            <a:endParaRPr lang="en-US" dirty="0"/>
          </a:p>
        </p:txBody>
      </p:sp>
      <p:sp>
        <p:nvSpPr>
          <p:cNvPr id="11" name="Content Placeholder 7"/>
          <p:cNvSpPr>
            <a:spLocks noGrp="1"/>
          </p:cNvSpPr>
          <p:nvPr>
            <p:ph sz="quarter" idx="11"/>
          </p:nvPr>
        </p:nvSpPr>
        <p:spPr>
          <a:xfrm>
            <a:off x="4638675" y="1695450"/>
            <a:ext cx="4019551" cy="4210050"/>
          </a:xfrm>
          <a:prstGeom prst="rect">
            <a:avLst/>
          </a:prstGeom>
        </p:spPr>
        <p:txBody>
          <a:bodyPr/>
          <a:lstStyle>
            <a:lvl1pPr>
              <a:buNone/>
              <a:defRPr/>
            </a:lvl1pPr>
          </a:lstStyle>
          <a:p>
            <a:pPr lvl="0"/>
            <a:endParaRPr lang="en-US" dirty="0"/>
          </a:p>
        </p:txBody>
      </p:sp>
    </p:spTree>
    <p:extLst>
      <p:ext uri="{BB962C8B-B14F-4D97-AF65-F5344CB8AC3E}">
        <p14:creationId xmlns:p14="http://schemas.microsoft.com/office/powerpoint/2010/main" val="40054267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itle 10">
            <a:extLst>
              <a:ext uri="{FF2B5EF4-FFF2-40B4-BE49-F238E27FC236}">
                <a16:creationId xmlns:a16="http://schemas.microsoft.com/office/drawing/2014/main" id="{93E4DC2D-283F-4094-9717-4378C29D214F}"/>
              </a:ext>
            </a:extLst>
          </p:cNvPr>
          <p:cNvSpPr txBox="1">
            <a:spLocks/>
          </p:cNvSpPr>
          <p:nvPr userDrawn="1"/>
        </p:nvSpPr>
        <p:spPr bwMode="auto">
          <a:xfrm>
            <a:off x="295275" y="1579563"/>
            <a:ext cx="3714750" cy="542925"/>
          </a:xfrm>
          <a:prstGeom prst="rect">
            <a:avLst/>
          </a:prstGeom>
          <a:noFill/>
          <a:ln w="9525">
            <a:noFill/>
            <a:miter lim="800000"/>
            <a:headEnd/>
            <a:tailEnd/>
          </a:ln>
        </p:spPr>
        <p:txBody>
          <a:bodyPr anchor="ctr"/>
          <a:lstStyle>
            <a:lvl1pPr algn="l">
              <a:defRPr sz="2400" b="1" i="0" baseline="0">
                <a:solidFill>
                  <a:schemeClr val="bg1"/>
                </a:solidFill>
                <a:latin typeface="Arial" pitchFamily="34" charset="0"/>
              </a:defRPr>
            </a:lvl1pPr>
          </a:lstStyle>
          <a:p>
            <a:pPr algn="ctr">
              <a:defRPr/>
            </a:pPr>
            <a:r>
              <a:rPr lang="en-US" sz="1600" dirty="0">
                <a:solidFill>
                  <a:schemeClr val="tx1"/>
                </a:solidFill>
                <a:ea typeface="+mj-ea"/>
              </a:rPr>
              <a:t>Click to edit Master title style</a:t>
            </a:r>
          </a:p>
        </p:txBody>
      </p:sp>
      <p:sp>
        <p:nvSpPr>
          <p:cNvPr id="15" name="Text Placeholder 3"/>
          <p:cNvSpPr>
            <a:spLocks noGrp="1"/>
          </p:cNvSpPr>
          <p:nvPr>
            <p:ph type="body" sz="half" idx="2"/>
          </p:nvPr>
        </p:nvSpPr>
        <p:spPr>
          <a:xfrm>
            <a:off x="314325" y="2132094"/>
            <a:ext cx="3686175" cy="4100265"/>
          </a:xfrm>
          <a:prstGeom prst="rect">
            <a:avLst/>
          </a:prstGeom>
        </p:spPr>
        <p:txBody>
          <a:bodyPr/>
          <a:lstStyle>
            <a:lvl1pPr marL="0" indent="0">
              <a:buNone/>
              <a:defRPr sz="1200" baseline="0">
                <a:latin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3" name="Content Placeholder 1"/>
          <p:cNvSpPr>
            <a:spLocks noGrp="1"/>
          </p:cNvSpPr>
          <p:nvPr>
            <p:ph sz="quarter" idx="10"/>
          </p:nvPr>
        </p:nvSpPr>
        <p:spPr>
          <a:xfrm>
            <a:off x="4238625" y="1434269"/>
            <a:ext cx="4514851" cy="4798090"/>
          </a:xfrm>
          <a:prstGeom prst="rect">
            <a:avLst/>
          </a:prstGeom>
        </p:spPr>
        <p:txBody>
          <a:bodyPr/>
          <a:lstStyle>
            <a:lvl1pPr>
              <a:buNone/>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6236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0">
            <a:extLst>
              <a:ext uri="{FF2B5EF4-FFF2-40B4-BE49-F238E27FC236}">
                <a16:creationId xmlns:a16="http://schemas.microsoft.com/office/drawing/2014/main" id="{30A97CEF-06B1-4FFA-AF6F-294AD2D3D90B}"/>
              </a:ext>
            </a:extLst>
          </p:cNvPr>
          <p:cNvSpPr txBox="1">
            <a:spLocks/>
          </p:cNvSpPr>
          <p:nvPr userDrawn="1"/>
        </p:nvSpPr>
        <p:spPr bwMode="auto">
          <a:xfrm>
            <a:off x="2143125" y="5572125"/>
            <a:ext cx="4705350" cy="657225"/>
          </a:xfrm>
          <a:prstGeom prst="rect">
            <a:avLst/>
          </a:prstGeom>
          <a:noFill/>
          <a:ln w="9525">
            <a:noFill/>
            <a:miter lim="800000"/>
            <a:headEnd/>
            <a:tailEnd/>
          </a:ln>
        </p:spPr>
        <p:txBody>
          <a:bodyPr anchor="ctr"/>
          <a:lstStyle>
            <a:lvl1pPr algn="l">
              <a:defRPr sz="2400" b="1" i="0" baseline="0">
                <a:solidFill>
                  <a:schemeClr val="bg1"/>
                </a:solidFill>
                <a:latin typeface="Arial" pitchFamily="34" charset="0"/>
              </a:defRPr>
            </a:lvl1pPr>
          </a:lstStyle>
          <a:p>
            <a:pPr algn="ctr">
              <a:defRPr/>
            </a:pPr>
            <a:r>
              <a:rPr lang="en-US" sz="1600" dirty="0">
                <a:solidFill>
                  <a:schemeClr val="tx1"/>
                </a:solidFill>
                <a:ea typeface="+mj-ea"/>
                <a:cs typeface="+mj-cs"/>
              </a:rPr>
              <a:t>Click to edit Master title style</a:t>
            </a:r>
          </a:p>
        </p:txBody>
      </p:sp>
      <p:sp>
        <p:nvSpPr>
          <p:cNvPr id="14" name="Picture Placeholder 13"/>
          <p:cNvSpPr>
            <a:spLocks noGrp="1"/>
          </p:cNvSpPr>
          <p:nvPr>
            <p:ph type="pic" sz="quarter" idx="10"/>
          </p:nvPr>
        </p:nvSpPr>
        <p:spPr>
          <a:xfrm>
            <a:off x="2133600" y="1743075"/>
            <a:ext cx="4714875" cy="4486275"/>
          </a:xfrm>
          <a:prstGeom prst="rect">
            <a:avLst/>
          </a:prstGeom>
        </p:spPr>
        <p:txBody>
          <a:bodyPr/>
          <a:lstStyle>
            <a:lvl1pPr>
              <a:buNone/>
              <a:defRPr sz="2400">
                <a:latin typeface="Arial" pitchFamily="34" charset="0"/>
                <a:cs typeface="Arial" pitchFamily="34" charset="0"/>
              </a:defRPr>
            </a:lvl1pPr>
          </a:lstStyle>
          <a:p>
            <a:pPr lvl="0"/>
            <a:endParaRPr lang="en-US" noProof="0" dirty="0"/>
          </a:p>
        </p:txBody>
      </p:sp>
    </p:spTree>
    <p:extLst>
      <p:ext uri="{BB962C8B-B14F-4D97-AF65-F5344CB8AC3E}">
        <p14:creationId xmlns:p14="http://schemas.microsoft.com/office/powerpoint/2010/main" val="2637115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506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11" name="Content Placeholder 1"/>
          <p:cNvSpPr>
            <a:spLocks noGrp="1"/>
          </p:cNvSpPr>
          <p:nvPr>
            <p:ph sz="quarter" idx="11"/>
          </p:nvPr>
        </p:nvSpPr>
        <p:spPr>
          <a:xfrm>
            <a:off x="345407" y="1684421"/>
            <a:ext cx="8172449" cy="4543425"/>
          </a:xfrm>
          <a:prstGeom prst="rect">
            <a:avLst/>
          </a:prstGeom>
        </p:spPr>
        <p:txBody>
          <a:bodyPr/>
          <a:lstStyle>
            <a:lvl1pPr>
              <a:buNone/>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827945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3" name="Content Placeholder 1"/>
          <p:cNvSpPr>
            <a:spLocks noGrp="1"/>
          </p:cNvSpPr>
          <p:nvPr>
            <p:ph sz="quarter" idx="10"/>
          </p:nvPr>
        </p:nvSpPr>
        <p:spPr>
          <a:xfrm>
            <a:off x="352425" y="1684419"/>
            <a:ext cx="4152901" cy="4499813"/>
          </a:xfrm>
          <a:prstGeom prst="rect">
            <a:avLst/>
          </a:prstGeom>
        </p:spPr>
        <p:txBody>
          <a:bodyPr/>
          <a:lstStyle>
            <a:lvl1pPr>
              <a:buNone/>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stStyle>
          <a:p>
            <a:pPr lvl="0"/>
            <a:r>
              <a:rPr lang="en-US" dirty="0"/>
              <a:t>Click to edit Master text styles</a:t>
            </a:r>
          </a:p>
          <a:p>
            <a:pPr lvl="1"/>
            <a:r>
              <a:rPr lang="en-US" dirty="0"/>
              <a:t>Second level</a:t>
            </a:r>
          </a:p>
        </p:txBody>
      </p:sp>
      <p:sp>
        <p:nvSpPr>
          <p:cNvPr id="14" name="Content Placeholder 1"/>
          <p:cNvSpPr>
            <a:spLocks noGrp="1"/>
          </p:cNvSpPr>
          <p:nvPr>
            <p:ph sz="quarter" idx="11"/>
          </p:nvPr>
        </p:nvSpPr>
        <p:spPr>
          <a:xfrm>
            <a:off x="4600575" y="1684419"/>
            <a:ext cx="4152901" cy="4499813"/>
          </a:xfrm>
          <a:prstGeom prst="rect">
            <a:avLst/>
          </a:prstGeom>
        </p:spPr>
        <p:txBody>
          <a:bodyPr/>
          <a:lstStyle>
            <a:lvl1pPr>
              <a:buNone/>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69040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Content Placeholder 7"/>
          <p:cNvSpPr>
            <a:spLocks noGrp="1"/>
          </p:cNvSpPr>
          <p:nvPr>
            <p:ph sz="quarter" idx="10"/>
          </p:nvPr>
        </p:nvSpPr>
        <p:spPr>
          <a:xfrm>
            <a:off x="561974" y="1685925"/>
            <a:ext cx="4023360" cy="4229100"/>
          </a:xfrm>
          <a:prstGeom prst="rect">
            <a:avLst/>
          </a:prstGeom>
        </p:spPr>
        <p:txBody>
          <a:bodyPr/>
          <a:lstStyle>
            <a:lvl1pPr>
              <a:buNone/>
              <a:defRPr/>
            </a:lvl1pPr>
          </a:lstStyle>
          <a:p>
            <a:pPr lvl="0"/>
            <a:endParaRPr lang="en-US" dirty="0"/>
          </a:p>
        </p:txBody>
      </p:sp>
      <p:sp>
        <p:nvSpPr>
          <p:cNvPr id="11" name="Content Placeholder 7"/>
          <p:cNvSpPr>
            <a:spLocks noGrp="1"/>
          </p:cNvSpPr>
          <p:nvPr>
            <p:ph sz="quarter" idx="11"/>
          </p:nvPr>
        </p:nvSpPr>
        <p:spPr>
          <a:xfrm>
            <a:off x="4638675" y="1695450"/>
            <a:ext cx="4019551" cy="4210050"/>
          </a:xfrm>
          <a:prstGeom prst="rect">
            <a:avLst/>
          </a:prstGeom>
        </p:spPr>
        <p:txBody>
          <a:bodyPr/>
          <a:lstStyle>
            <a:lvl1pPr>
              <a:buNone/>
              <a:defRPr/>
            </a:lvl1pPr>
          </a:lstStyle>
          <a:p>
            <a:pPr lvl="0"/>
            <a:endParaRPr lang="en-US" dirty="0"/>
          </a:p>
        </p:txBody>
      </p:sp>
    </p:spTree>
    <p:extLst>
      <p:ext uri="{BB962C8B-B14F-4D97-AF65-F5344CB8AC3E}">
        <p14:creationId xmlns:p14="http://schemas.microsoft.com/office/powerpoint/2010/main" val="1308148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itle 10">
            <a:extLst>
              <a:ext uri="{FF2B5EF4-FFF2-40B4-BE49-F238E27FC236}">
                <a16:creationId xmlns:a16="http://schemas.microsoft.com/office/drawing/2014/main" id="{447B2621-8414-4E0A-A208-AFBD7B2C1913}"/>
              </a:ext>
            </a:extLst>
          </p:cNvPr>
          <p:cNvSpPr txBox="1">
            <a:spLocks/>
          </p:cNvSpPr>
          <p:nvPr userDrawn="1"/>
        </p:nvSpPr>
        <p:spPr bwMode="auto">
          <a:xfrm>
            <a:off x="295275" y="1579563"/>
            <a:ext cx="3714750" cy="542925"/>
          </a:xfrm>
          <a:prstGeom prst="rect">
            <a:avLst/>
          </a:prstGeom>
          <a:noFill/>
          <a:ln w="9525">
            <a:noFill/>
            <a:miter lim="800000"/>
            <a:headEnd/>
            <a:tailEnd/>
          </a:ln>
        </p:spPr>
        <p:txBody>
          <a:bodyPr anchor="ctr"/>
          <a:lstStyle>
            <a:lvl1pPr algn="l">
              <a:defRPr sz="2400" b="1" i="0" baseline="0">
                <a:solidFill>
                  <a:schemeClr val="bg1"/>
                </a:solidFill>
                <a:latin typeface="Arial" pitchFamily="34" charset="0"/>
              </a:defRPr>
            </a:lvl1pPr>
          </a:lstStyle>
          <a:p>
            <a:pPr algn="ctr">
              <a:defRPr/>
            </a:pPr>
            <a:r>
              <a:rPr lang="en-US" sz="1600" dirty="0">
                <a:solidFill>
                  <a:schemeClr val="tx1"/>
                </a:solidFill>
                <a:ea typeface="+mj-ea"/>
              </a:rPr>
              <a:t>Click to edit Master title style</a:t>
            </a:r>
          </a:p>
        </p:txBody>
      </p:sp>
      <p:sp>
        <p:nvSpPr>
          <p:cNvPr id="15" name="Text Placeholder 3"/>
          <p:cNvSpPr>
            <a:spLocks noGrp="1"/>
          </p:cNvSpPr>
          <p:nvPr>
            <p:ph type="body" sz="half" idx="2"/>
          </p:nvPr>
        </p:nvSpPr>
        <p:spPr>
          <a:xfrm>
            <a:off x="314325" y="2132094"/>
            <a:ext cx="3686175" cy="4100265"/>
          </a:xfrm>
          <a:prstGeom prst="rect">
            <a:avLst/>
          </a:prstGeom>
        </p:spPr>
        <p:txBody>
          <a:bodyPr/>
          <a:lstStyle>
            <a:lvl1pPr marL="0" indent="0">
              <a:buNone/>
              <a:defRPr sz="1200" baseline="0">
                <a:latin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3" name="Content Placeholder 1"/>
          <p:cNvSpPr>
            <a:spLocks noGrp="1"/>
          </p:cNvSpPr>
          <p:nvPr>
            <p:ph sz="quarter" idx="10"/>
          </p:nvPr>
        </p:nvSpPr>
        <p:spPr>
          <a:xfrm>
            <a:off x="4238625" y="1434269"/>
            <a:ext cx="4514851" cy="4798090"/>
          </a:xfrm>
          <a:prstGeom prst="rect">
            <a:avLst/>
          </a:prstGeom>
        </p:spPr>
        <p:txBody>
          <a:bodyPr/>
          <a:lstStyle>
            <a:lvl1pPr>
              <a:buNone/>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086713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0">
            <a:extLst>
              <a:ext uri="{FF2B5EF4-FFF2-40B4-BE49-F238E27FC236}">
                <a16:creationId xmlns:a16="http://schemas.microsoft.com/office/drawing/2014/main" id="{63042790-3BFA-499C-8681-926CB746C6E1}"/>
              </a:ext>
            </a:extLst>
          </p:cNvPr>
          <p:cNvSpPr txBox="1">
            <a:spLocks/>
          </p:cNvSpPr>
          <p:nvPr userDrawn="1"/>
        </p:nvSpPr>
        <p:spPr bwMode="auto">
          <a:xfrm>
            <a:off x="2143125" y="5572125"/>
            <a:ext cx="4705350" cy="657225"/>
          </a:xfrm>
          <a:prstGeom prst="rect">
            <a:avLst/>
          </a:prstGeom>
          <a:noFill/>
          <a:ln w="9525">
            <a:noFill/>
            <a:miter lim="800000"/>
            <a:headEnd/>
            <a:tailEnd/>
          </a:ln>
        </p:spPr>
        <p:txBody>
          <a:bodyPr anchor="ctr"/>
          <a:lstStyle>
            <a:lvl1pPr algn="l">
              <a:defRPr sz="2400" b="1" i="0" baseline="0">
                <a:solidFill>
                  <a:schemeClr val="bg1"/>
                </a:solidFill>
                <a:latin typeface="Arial" pitchFamily="34" charset="0"/>
              </a:defRPr>
            </a:lvl1pPr>
          </a:lstStyle>
          <a:p>
            <a:pPr algn="ctr">
              <a:defRPr/>
            </a:pPr>
            <a:r>
              <a:rPr lang="en-US" sz="1600" dirty="0">
                <a:solidFill>
                  <a:schemeClr val="tx1"/>
                </a:solidFill>
                <a:ea typeface="+mj-ea"/>
                <a:cs typeface="+mj-cs"/>
              </a:rPr>
              <a:t>Click to edit Master title style</a:t>
            </a:r>
          </a:p>
        </p:txBody>
      </p:sp>
      <p:sp>
        <p:nvSpPr>
          <p:cNvPr id="14" name="Picture Placeholder 13"/>
          <p:cNvSpPr>
            <a:spLocks noGrp="1"/>
          </p:cNvSpPr>
          <p:nvPr>
            <p:ph type="pic" sz="quarter" idx="10"/>
          </p:nvPr>
        </p:nvSpPr>
        <p:spPr>
          <a:xfrm>
            <a:off x="2133600" y="1743075"/>
            <a:ext cx="4714875" cy="4486275"/>
          </a:xfrm>
          <a:prstGeom prst="rect">
            <a:avLst/>
          </a:prstGeom>
        </p:spPr>
        <p:txBody>
          <a:bodyPr/>
          <a:lstStyle>
            <a:lvl1pPr>
              <a:buNone/>
              <a:defRPr sz="2400">
                <a:latin typeface="Arial" pitchFamily="34" charset="0"/>
                <a:cs typeface="Arial" pitchFamily="34" charset="0"/>
              </a:defRPr>
            </a:lvl1pPr>
          </a:lstStyle>
          <a:p>
            <a:pPr lvl="0"/>
            <a:endParaRPr lang="en-US" noProof="0" dirty="0"/>
          </a:p>
        </p:txBody>
      </p:sp>
    </p:spTree>
    <p:extLst>
      <p:ext uri="{BB962C8B-B14F-4D97-AF65-F5344CB8AC3E}">
        <p14:creationId xmlns:p14="http://schemas.microsoft.com/office/powerpoint/2010/main" val="1931055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2C19456-7B64-45AE-9671-110DF546BC03}"/>
              </a:ext>
            </a:extLst>
          </p:cNvPr>
          <p:cNvSpPr txBox="1"/>
          <p:nvPr userDrawn="1"/>
        </p:nvSpPr>
        <p:spPr>
          <a:xfrm>
            <a:off x="8453438" y="6557963"/>
            <a:ext cx="373062" cy="261937"/>
          </a:xfrm>
          <a:prstGeom prst="rect">
            <a:avLst/>
          </a:prstGeom>
          <a:noFill/>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1434E10F-329D-4121-98F7-E0CCFCF006F1}" type="slidenum">
              <a:rPr lang="en-US" altLang="en-US" sz="1100" b="1" smtClean="0">
                <a:solidFill>
                  <a:srgbClr val="7F7F7F"/>
                </a:solidFill>
                <a:latin typeface="Proxima Nova Lt"/>
              </a:rPr>
              <a:pPr eaLnBrk="1" hangingPunct="1">
                <a:defRPr/>
              </a:pPr>
              <a:t>‹#›</a:t>
            </a:fld>
            <a:endParaRPr lang="en-US" altLang="en-US" sz="1100" b="1" dirty="0">
              <a:solidFill>
                <a:srgbClr val="7F7F7F"/>
              </a:solidFill>
              <a:latin typeface="Proxima Nova Lt"/>
            </a:endParaRPr>
          </a:p>
        </p:txBody>
      </p:sp>
    </p:spTree>
    <p:extLst>
      <p:ext uri="{BB962C8B-B14F-4D97-AF65-F5344CB8AC3E}">
        <p14:creationId xmlns:p14="http://schemas.microsoft.com/office/powerpoint/2010/main" val="126479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502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DD4566D-CD92-4318-B451-8FE900A913A1}"/>
              </a:ext>
            </a:extLst>
          </p:cNvPr>
          <p:cNvSpPr/>
          <p:nvPr userDrawn="1"/>
        </p:nvSpPr>
        <p:spPr>
          <a:xfrm>
            <a:off x="0" y="0"/>
            <a:ext cx="9144000" cy="6858000"/>
          </a:xfrm>
          <a:prstGeom prst="rect">
            <a:avLst/>
          </a:prstGeom>
          <a:gradFill flip="none" rotWithShape="1">
            <a:gsLst>
              <a:gs pos="74000">
                <a:srgbClr val="002E4F"/>
              </a:gs>
              <a:gs pos="100000">
                <a:srgbClr val="005D7E"/>
              </a:gs>
            </a:gsLst>
            <a:path path="rect">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Oval 2">
            <a:extLst>
              <a:ext uri="{FF2B5EF4-FFF2-40B4-BE49-F238E27FC236}">
                <a16:creationId xmlns:a16="http://schemas.microsoft.com/office/drawing/2014/main" id="{5169A465-EF3A-447D-9344-AB27157AEC5D}"/>
              </a:ext>
            </a:extLst>
          </p:cNvPr>
          <p:cNvSpPr/>
          <p:nvPr userDrawn="1"/>
        </p:nvSpPr>
        <p:spPr>
          <a:xfrm>
            <a:off x="1339609" y="1143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lowchart: Document 13">
            <a:extLst>
              <a:ext uri="{FF2B5EF4-FFF2-40B4-BE49-F238E27FC236}">
                <a16:creationId xmlns:a16="http://schemas.microsoft.com/office/drawing/2014/main" id="{BE23A7B1-7F62-469D-A108-58591AA320A5}"/>
              </a:ext>
            </a:extLst>
          </p:cNvPr>
          <p:cNvSpPr/>
          <p:nvPr userDrawn="1"/>
        </p:nvSpPr>
        <p:spPr>
          <a:xfrm flipH="1" flipV="1">
            <a:off x="0" y="842207"/>
            <a:ext cx="9144000" cy="56349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87 w 21687"/>
              <a:gd name="connsiteY0" fmla="*/ 0 h 20309"/>
              <a:gd name="connsiteX1" fmla="*/ 21687 w 21687"/>
              <a:gd name="connsiteY1" fmla="*/ 0 h 20309"/>
              <a:gd name="connsiteX2" fmla="*/ 21687 w 21687"/>
              <a:gd name="connsiteY2" fmla="*/ 17322 h 20309"/>
              <a:gd name="connsiteX3" fmla="*/ 0 w 21687"/>
              <a:gd name="connsiteY3" fmla="*/ 18987 h 20309"/>
              <a:gd name="connsiteX4" fmla="*/ 87 w 21687"/>
              <a:gd name="connsiteY4" fmla="*/ 0 h 20309"/>
              <a:gd name="connsiteX0" fmla="*/ 87 w 21687"/>
              <a:gd name="connsiteY0" fmla="*/ 0 h 20450"/>
              <a:gd name="connsiteX1" fmla="*/ 21687 w 21687"/>
              <a:gd name="connsiteY1" fmla="*/ 0 h 20450"/>
              <a:gd name="connsiteX2" fmla="*/ 21687 w 21687"/>
              <a:gd name="connsiteY2" fmla="*/ 17322 h 20450"/>
              <a:gd name="connsiteX3" fmla="*/ 0 w 21687"/>
              <a:gd name="connsiteY3" fmla="*/ 18987 h 20450"/>
              <a:gd name="connsiteX4" fmla="*/ 87 w 21687"/>
              <a:gd name="connsiteY4" fmla="*/ 0 h 20450"/>
              <a:gd name="connsiteX0" fmla="*/ 87 w 21701"/>
              <a:gd name="connsiteY0" fmla="*/ 0 h 20668"/>
              <a:gd name="connsiteX1" fmla="*/ 21687 w 21701"/>
              <a:gd name="connsiteY1" fmla="*/ 0 h 20668"/>
              <a:gd name="connsiteX2" fmla="*/ 21701 w 21701"/>
              <a:gd name="connsiteY2" fmla="*/ 18440 h 20668"/>
              <a:gd name="connsiteX3" fmla="*/ 0 w 21701"/>
              <a:gd name="connsiteY3" fmla="*/ 18987 h 20668"/>
              <a:gd name="connsiteX4" fmla="*/ 87 w 21701"/>
              <a:gd name="connsiteY4" fmla="*/ 0 h 206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01" h="20668">
                <a:moveTo>
                  <a:pt x="87" y="0"/>
                </a:moveTo>
                <a:lnTo>
                  <a:pt x="21687" y="0"/>
                </a:lnTo>
                <a:cubicBezTo>
                  <a:pt x="21687" y="5774"/>
                  <a:pt x="21701" y="12666"/>
                  <a:pt x="21701" y="18440"/>
                </a:cubicBezTo>
                <a:cubicBezTo>
                  <a:pt x="10901" y="18440"/>
                  <a:pt x="10870" y="23066"/>
                  <a:pt x="0" y="18987"/>
                </a:cubicBezTo>
                <a:lnTo>
                  <a:pt x="87" y="0"/>
                </a:lnTo>
                <a:close/>
              </a:path>
            </a:pathLst>
          </a:custGeom>
          <a:solidFill>
            <a:schemeClr val="bg1"/>
          </a:solidFill>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TextBox 10">
            <a:extLst>
              <a:ext uri="{FF2B5EF4-FFF2-40B4-BE49-F238E27FC236}">
                <a16:creationId xmlns:a16="http://schemas.microsoft.com/office/drawing/2014/main" id="{2EAFE56E-2317-4559-BE85-540756E322EF}"/>
              </a:ext>
            </a:extLst>
          </p:cNvPr>
          <p:cNvSpPr txBox="1"/>
          <p:nvPr userDrawn="1"/>
        </p:nvSpPr>
        <p:spPr>
          <a:xfrm>
            <a:off x="8583613" y="6477000"/>
            <a:ext cx="373062" cy="261938"/>
          </a:xfrm>
          <a:prstGeom prst="rect">
            <a:avLst/>
          </a:prstGeom>
          <a:noFill/>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0E3E78B9-B43D-4F0A-A15A-A721ED8C1638}" type="slidenum">
              <a:rPr lang="en-US" altLang="en-US" sz="1100" b="1" smtClean="0">
                <a:solidFill>
                  <a:schemeClr val="bg1"/>
                </a:solidFill>
                <a:latin typeface="Proxima Nova Lt"/>
              </a:rPr>
              <a:pPr eaLnBrk="1" hangingPunct="1">
                <a:defRPr/>
              </a:pPr>
              <a:t>‹#›</a:t>
            </a:fld>
            <a:endParaRPr lang="en-US" altLang="en-US" sz="1100" b="1" dirty="0">
              <a:solidFill>
                <a:schemeClr val="bg1"/>
              </a:solidFill>
              <a:latin typeface="Proxima Nova Lt"/>
            </a:endParaRPr>
          </a:p>
        </p:txBody>
      </p:sp>
      <p:pic>
        <p:nvPicPr>
          <p:cNvPr id="1034" name="Picture 12">
            <a:extLst>
              <a:ext uri="{FF2B5EF4-FFF2-40B4-BE49-F238E27FC236}">
                <a16:creationId xmlns:a16="http://schemas.microsoft.com/office/drawing/2014/main" id="{872314EE-59C4-49F6-8A36-4B095769FE32}"/>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23825" y="6280150"/>
            <a:ext cx="2014538" cy="55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19" r:id="rId1"/>
    <p:sldLayoutId id="2147484215" r:id="rId2"/>
    <p:sldLayoutId id="2147484216" r:id="rId3"/>
    <p:sldLayoutId id="2147484217" r:id="rId4"/>
    <p:sldLayoutId id="2147484218" r:id="rId5"/>
    <p:sldLayoutId id="2147484220" r:id="rId6"/>
    <p:sldLayoutId id="2147484221" r:id="rId7"/>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3938EC-2DA1-4EBE-839A-621EA64FB879}"/>
              </a:ext>
            </a:extLst>
          </p:cNvPr>
          <p:cNvSpPr/>
          <p:nvPr userDrawn="1"/>
        </p:nvSpPr>
        <p:spPr>
          <a:xfrm>
            <a:off x="0" y="0"/>
            <a:ext cx="9144000" cy="6858000"/>
          </a:xfrm>
          <a:prstGeom prst="rect">
            <a:avLst/>
          </a:prstGeom>
          <a:gradFill flip="none" rotWithShape="1">
            <a:gsLst>
              <a:gs pos="74000">
                <a:srgbClr val="002E4F"/>
              </a:gs>
              <a:gs pos="100000">
                <a:srgbClr val="005D7E"/>
              </a:gs>
            </a:gsLst>
            <a:path path="rect">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Oval 2">
            <a:extLst>
              <a:ext uri="{FF2B5EF4-FFF2-40B4-BE49-F238E27FC236}">
                <a16:creationId xmlns:a16="http://schemas.microsoft.com/office/drawing/2014/main" id="{0090C0AA-51A9-4BD6-9987-F744878251D1}"/>
              </a:ext>
            </a:extLst>
          </p:cNvPr>
          <p:cNvSpPr/>
          <p:nvPr userDrawn="1"/>
        </p:nvSpPr>
        <p:spPr>
          <a:xfrm>
            <a:off x="1339609" y="1143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lowchart: Document 13">
            <a:extLst>
              <a:ext uri="{FF2B5EF4-FFF2-40B4-BE49-F238E27FC236}">
                <a16:creationId xmlns:a16="http://schemas.microsoft.com/office/drawing/2014/main" id="{EE7426C3-5E52-4E91-9EDD-AEB46B013FAC}"/>
              </a:ext>
            </a:extLst>
          </p:cNvPr>
          <p:cNvSpPr/>
          <p:nvPr userDrawn="1"/>
        </p:nvSpPr>
        <p:spPr>
          <a:xfrm flipH="1" flipV="1">
            <a:off x="0" y="842207"/>
            <a:ext cx="9144000" cy="5634919"/>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87 w 21687"/>
              <a:gd name="connsiteY0" fmla="*/ 0 h 20309"/>
              <a:gd name="connsiteX1" fmla="*/ 21687 w 21687"/>
              <a:gd name="connsiteY1" fmla="*/ 0 h 20309"/>
              <a:gd name="connsiteX2" fmla="*/ 21687 w 21687"/>
              <a:gd name="connsiteY2" fmla="*/ 17322 h 20309"/>
              <a:gd name="connsiteX3" fmla="*/ 0 w 21687"/>
              <a:gd name="connsiteY3" fmla="*/ 18987 h 20309"/>
              <a:gd name="connsiteX4" fmla="*/ 87 w 21687"/>
              <a:gd name="connsiteY4" fmla="*/ 0 h 20309"/>
              <a:gd name="connsiteX0" fmla="*/ 87 w 21687"/>
              <a:gd name="connsiteY0" fmla="*/ 0 h 20450"/>
              <a:gd name="connsiteX1" fmla="*/ 21687 w 21687"/>
              <a:gd name="connsiteY1" fmla="*/ 0 h 20450"/>
              <a:gd name="connsiteX2" fmla="*/ 21687 w 21687"/>
              <a:gd name="connsiteY2" fmla="*/ 17322 h 20450"/>
              <a:gd name="connsiteX3" fmla="*/ 0 w 21687"/>
              <a:gd name="connsiteY3" fmla="*/ 18987 h 20450"/>
              <a:gd name="connsiteX4" fmla="*/ 87 w 21687"/>
              <a:gd name="connsiteY4" fmla="*/ 0 h 20450"/>
              <a:gd name="connsiteX0" fmla="*/ 87 w 21701"/>
              <a:gd name="connsiteY0" fmla="*/ 0 h 20668"/>
              <a:gd name="connsiteX1" fmla="*/ 21687 w 21701"/>
              <a:gd name="connsiteY1" fmla="*/ 0 h 20668"/>
              <a:gd name="connsiteX2" fmla="*/ 21701 w 21701"/>
              <a:gd name="connsiteY2" fmla="*/ 18440 h 20668"/>
              <a:gd name="connsiteX3" fmla="*/ 0 w 21701"/>
              <a:gd name="connsiteY3" fmla="*/ 18987 h 20668"/>
              <a:gd name="connsiteX4" fmla="*/ 87 w 21701"/>
              <a:gd name="connsiteY4" fmla="*/ 0 h 206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701" h="20668">
                <a:moveTo>
                  <a:pt x="87" y="0"/>
                </a:moveTo>
                <a:lnTo>
                  <a:pt x="21687" y="0"/>
                </a:lnTo>
                <a:cubicBezTo>
                  <a:pt x="21687" y="5774"/>
                  <a:pt x="21701" y="12666"/>
                  <a:pt x="21701" y="18440"/>
                </a:cubicBezTo>
                <a:cubicBezTo>
                  <a:pt x="10901" y="18440"/>
                  <a:pt x="10870" y="23066"/>
                  <a:pt x="0" y="18987"/>
                </a:cubicBezTo>
                <a:lnTo>
                  <a:pt x="87" y="0"/>
                </a:lnTo>
                <a:close/>
              </a:path>
            </a:pathLst>
          </a:custGeom>
          <a:solidFill>
            <a:schemeClr val="bg1"/>
          </a:solidFill>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1" name="TextBox 10">
            <a:extLst>
              <a:ext uri="{FF2B5EF4-FFF2-40B4-BE49-F238E27FC236}">
                <a16:creationId xmlns:a16="http://schemas.microsoft.com/office/drawing/2014/main" id="{1D54BDAB-F4D7-4614-8226-FDBA75EBB50D}"/>
              </a:ext>
            </a:extLst>
          </p:cNvPr>
          <p:cNvSpPr txBox="1"/>
          <p:nvPr userDrawn="1"/>
        </p:nvSpPr>
        <p:spPr>
          <a:xfrm>
            <a:off x="8583613" y="6477000"/>
            <a:ext cx="373062" cy="261938"/>
          </a:xfrm>
          <a:prstGeom prst="rect">
            <a:avLst/>
          </a:prstGeom>
          <a:noFill/>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86E8D77A-A85E-426B-A297-EE6B3566C55C}" type="slidenum">
              <a:rPr lang="en-US" altLang="en-US" sz="1100" b="1" smtClean="0">
                <a:solidFill>
                  <a:schemeClr val="bg1"/>
                </a:solidFill>
                <a:latin typeface="Proxima Nova Lt"/>
              </a:rPr>
              <a:pPr eaLnBrk="1" hangingPunct="1">
                <a:defRPr/>
              </a:pPr>
              <a:t>‹#›</a:t>
            </a:fld>
            <a:endParaRPr lang="en-US" altLang="en-US" sz="1100" b="1" dirty="0">
              <a:solidFill>
                <a:schemeClr val="bg1"/>
              </a:solidFill>
              <a:latin typeface="Proxima Nova Lt"/>
            </a:endParaRPr>
          </a:p>
        </p:txBody>
      </p:sp>
      <p:pic>
        <p:nvPicPr>
          <p:cNvPr id="1034" name="Picture 12">
            <a:extLst>
              <a:ext uri="{FF2B5EF4-FFF2-40B4-BE49-F238E27FC236}">
                <a16:creationId xmlns:a16="http://schemas.microsoft.com/office/drawing/2014/main" id="{529BDC2E-3A4F-433E-BD7B-531095DF26A8}"/>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23825" y="6280150"/>
            <a:ext cx="2014538" cy="55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7089889"/>
      </p:ext>
    </p:extLst>
  </p:cSld>
  <p:clrMap bg1="lt1" tx1="dk1" bg2="lt2" tx2="dk2" accent1="accent1" accent2="accent2" accent3="accent3" accent4="accent4" accent5="accent5" accent6="accent6" hlink="hlink" folHlink="folHlink"/>
  <p:sldLayoutIdLst>
    <p:sldLayoutId id="2147484223" r:id="rId1"/>
    <p:sldLayoutId id="2147484224" r:id="rId2"/>
    <p:sldLayoutId id="2147484225" r:id="rId3"/>
    <p:sldLayoutId id="2147484226" r:id="rId4"/>
    <p:sldLayoutId id="2147484227" r:id="rId5"/>
    <p:sldLayoutId id="2147484228" r:id="rId6"/>
    <p:sldLayoutId id="2147484229" r:id="rId7"/>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BB360A-3F16-43C7-A3F0-D2A436C0F938}"/>
              </a:ext>
            </a:extLst>
          </p:cNvPr>
          <p:cNvSpPr/>
          <p:nvPr/>
        </p:nvSpPr>
        <p:spPr>
          <a:xfrm>
            <a:off x="0" y="0"/>
            <a:ext cx="9144000" cy="6858000"/>
          </a:xfrm>
          <a:prstGeom prst="rect">
            <a:avLst/>
          </a:prstGeom>
          <a:gradFill flip="none" rotWithShape="1">
            <a:gsLst>
              <a:gs pos="0">
                <a:srgbClr val="005D7E"/>
              </a:gs>
              <a:gs pos="100000">
                <a:srgbClr val="002E4F"/>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7171" name="TextBox 10">
            <a:extLst>
              <a:ext uri="{FF2B5EF4-FFF2-40B4-BE49-F238E27FC236}">
                <a16:creationId xmlns:a16="http://schemas.microsoft.com/office/drawing/2014/main" id="{72F9AC94-060D-4515-849D-974C5693DF50}"/>
              </a:ext>
            </a:extLst>
          </p:cNvPr>
          <p:cNvSpPr txBox="1">
            <a:spLocks noChangeArrowheads="1"/>
          </p:cNvSpPr>
          <p:nvPr/>
        </p:nvSpPr>
        <p:spPr bwMode="auto">
          <a:xfrm>
            <a:off x="0" y="4340225"/>
            <a:ext cx="9144000" cy="235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000" b="1" dirty="0">
                <a:solidFill>
                  <a:schemeClr val="bg1"/>
                </a:solidFill>
              </a:rPr>
              <a:t>State University System</a:t>
            </a:r>
          </a:p>
          <a:p>
            <a:pPr algn="ctr" eaLnBrk="1" hangingPunct="1"/>
            <a:endParaRPr lang="en-US" altLang="en-US" sz="1000" b="1" dirty="0">
              <a:solidFill>
                <a:schemeClr val="bg1"/>
              </a:solidFill>
            </a:endParaRPr>
          </a:p>
          <a:p>
            <a:pPr algn="ctr" eaLnBrk="1" hangingPunct="1"/>
            <a:r>
              <a:rPr lang="en-US" altLang="en-US" sz="3500" b="1" dirty="0">
                <a:solidFill>
                  <a:schemeClr val="bg1"/>
                </a:solidFill>
              </a:rPr>
              <a:t>Colors of Money</a:t>
            </a:r>
          </a:p>
          <a:p>
            <a:pPr algn="ctr" eaLnBrk="1" hangingPunct="1"/>
            <a:endParaRPr lang="en-US" altLang="en-US" sz="2400" b="1" dirty="0">
              <a:solidFill>
                <a:schemeClr val="bg1"/>
              </a:solidFill>
            </a:endParaRPr>
          </a:p>
          <a:p>
            <a:pPr algn="ctr" eaLnBrk="1" hangingPunct="1"/>
            <a:r>
              <a:rPr lang="en-US" altLang="en-US" sz="1600" b="1" dirty="0">
                <a:solidFill>
                  <a:schemeClr val="bg1"/>
                </a:solidFill>
              </a:rPr>
              <a:t>January 2023</a:t>
            </a:r>
            <a:br>
              <a:rPr lang="en-US" altLang="en-US" sz="1600" dirty="0">
                <a:solidFill>
                  <a:schemeClr val="bg1"/>
                </a:solidFill>
              </a:rPr>
            </a:br>
            <a:br>
              <a:rPr lang="en-US" altLang="en-US" sz="1600" dirty="0">
                <a:solidFill>
                  <a:schemeClr val="bg1"/>
                </a:solidFill>
              </a:rPr>
            </a:br>
            <a:r>
              <a:rPr lang="en-US" altLang="en-US" sz="1600" dirty="0">
                <a:solidFill>
                  <a:schemeClr val="bg1"/>
                </a:solidFill>
              </a:rPr>
              <a:t>www.flbog.edu</a:t>
            </a:r>
          </a:p>
        </p:txBody>
      </p:sp>
      <p:pic>
        <p:nvPicPr>
          <p:cNvPr id="7172" name="Picture 5">
            <a:extLst>
              <a:ext uri="{FF2B5EF4-FFF2-40B4-BE49-F238E27FC236}">
                <a16:creationId xmlns:a16="http://schemas.microsoft.com/office/drawing/2014/main" id="{1CC22FFA-F59D-4399-9DDE-C52C49E7BE3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97163" y="266700"/>
            <a:ext cx="3781425" cy="364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57145A1-E7E6-45C7-A81B-BA2DDB6BED2C}"/>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16387" name="Title 1">
            <a:extLst>
              <a:ext uri="{FF2B5EF4-FFF2-40B4-BE49-F238E27FC236}">
                <a16:creationId xmlns:a16="http://schemas.microsoft.com/office/drawing/2014/main" id="{780328A7-D063-4FB1-9062-F0700557E07C}"/>
              </a:ext>
            </a:extLst>
          </p:cNvPr>
          <p:cNvSpPr txBox="1">
            <a:spLocks/>
          </p:cNvSpPr>
          <p:nvPr/>
        </p:nvSpPr>
        <p:spPr bwMode="auto">
          <a:xfrm>
            <a:off x="301625" y="88900"/>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3600" b="1" dirty="0">
                <a:solidFill>
                  <a:schemeClr val="bg1"/>
                </a:solidFill>
                <a:latin typeface="Utopia Std" panose="02040603060506020204" pitchFamily="18" charset="0"/>
              </a:rPr>
              <a:t>Education &amp; General (E&amp;G) (continued)</a:t>
            </a:r>
          </a:p>
        </p:txBody>
      </p:sp>
      <p:sp>
        <p:nvSpPr>
          <p:cNvPr id="5" name="TextBox 2">
            <a:extLst>
              <a:ext uri="{FF2B5EF4-FFF2-40B4-BE49-F238E27FC236}">
                <a16:creationId xmlns:a16="http://schemas.microsoft.com/office/drawing/2014/main" id="{75D7C13B-85C8-42F7-8211-E15B9F693FAC}"/>
              </a:ext>
            </a:extLst>
          </p:cNvPr>
          <p:cNvSpPr txBox="1">
            <a:spLocks noChangeArrowheads="1"/>
          </p:cNvSpPr>
          <p:nvPr/>
        </p:nvSpPr>
        <p:spPr>
          <a:xfrm>
            <a:off x="-107950" y="1628775"/>
            <a:ext cx="8562975" cy="4800600"/>
          </a:xfrm>
          <a:prstGeom prst="rect">
            <a:avLst/>
          </a:prstGeom>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spcBef>
                <a:spcPct val="0"/>
              </a:spcBef>
              <a:buFont typeface="Wingdings" panose="05000000000000000000" pitchFamily="2" charset="2"/>
              <a:buChar char="ü"/>
              <a:defRPr/>
            </a:pPr>
            <a:r>
              <a:rPr lang="en-US" altLang="en-US" sz="1800" dirty="0">
                <a:latin typeface="Arial" panose="020B0604020202020204" pitchFamily="34" charset="0"/>
                <a:cs typeface="Arial" panose="020B0604020202020204" pitchFamily="34" charset="0"/>
              </a:rPr>
              <a:t>The Chancellor has issued guidance providing for limited-time flexibility in the use of E&amp;G Carryforward funds through June 30, 2023, to assist with university costs incurred as a result of COVID-19.</a:t>
            </a:r>
          </a:p>
          <a:p>
            <a:pPr marL="457200" lvl="1" indent="0">
              <a:spcBef>
                <a:spcPct val="0"/>
              </a:spcBef>
              <a:buFont typeface="Arial" panose="020B0604020202020204" pitchFamily="34" charset="0"/>
              <a:buNone/>
              <a:defRPr/>
            </a:pPr>
            <a:endParaRPr lang="en-US" altLang="en-US" sz="1800" dirty="0">
              <a:latin typeface="Arial" panose="020B0604020202020204" pitchFamily="34" charset="0"/>
              <a:cs typeface="Arial" panose="020B0604020202020204" pitchFamily="34" charset="0"/>
            </a:endParaRPr>
          </a:p>
          <a:p>
            <a:pPr lvl="1">
              <a:spcBef>
                <a:spcPct val="0"/>
              </a:spcBef>
              <a:buFont typeface="Wingdings" panose="05000000000000000000" pitchFamily="2" charset="2"/>
              <a:buChar char="ü"/>
              <a:defRPr/>
            </a:pPr>
            <a:r>
              <a:rPr lang="en-US" altLang="en-US" sz="1800" dirty="0">
                <a:latin typeface="Arial" panose="020B0604020202020204" pitchFamily="34" charset="0"/>
                <a:cs typeface="Arial" panose="020B0604020202020204" pitchFamily="34" charset="0"/>
              </a:rPr>
              <a:t>A university that maintains a carryforward balance in excess of 7 percent of its state operating budget must submit a spending plan for approval by the Board of Trustees and the Board of Governors.</a:t>
            </a:r>
          </a:p>
          <a:p>
            <a:pPr lvl="1">
              <a:spcBef>
                <a:spcPct val="0"/>
              </a:spcBef>
              <a:buFont typeface="Wingdings" panose="05000000000000000000" pitchFamily="2" charset="2"/>
              <a:buChar char="ü"/>
              <a:defRPr/>
            </a:pPr>
            <a:endParaRPr lang="en-US" altLang="en-US" sz="1800" dirty="0">
              <a:latin typeface="Arial" panose="020B0604020202020204" pitchFamily="34" charset="0"/>
              <a:cs typeface="Arial" panose="020B0604020202020204" pitchFamily="34" charset="0"/>
            </a:endParaRPr>
          </a:p>
          <a:p>
            <a:pPr lvl="1">
              <a:spcBef>
                <a:spcPct val="0"/>
              </a:spcBef>
              <a:buFont typeface="Wingdings" panose="05000000000000000000" pitchFamily="2" charset="2"/>
              <a:buChar char="ü"/>
              <a:defRPr/>
            </a:pPr>
            <a:r>
              <a:rPr lang="en-US" altLang="en-US" sz="1800" dirty="0">
                <a:latin typeface="Arial" panose="020B0604020202020204" pitchFamily="34" charset="0"/>
                <a:cs typeface="Arial" panose="020B0604020202020204" pitchFamily="34" charset="0"/>
              </a:rPr>
              <a:t>Earnings resulting from the investment of current-year E&amp;G appropriations are considered to be of the same nature as the original appropriations and are subject to the same expenditure regulations as the original appropriations. E&amp;G interest earnings are not to be utilized for non-E&amp;G related activities or for fixed capital outlay activities except where expressly allowed by law. Interest earnings resulting from invested carryforward funds are considered to be additions to the university’s carryforward balance.</a:t>
            </a:r>
          </a:p>
          <a:p>
            <a:pPr lvl="1">
              <a:spcBef>
                <a:spcPct val="0"/>
              </a:spcBef>
              <a:buFont typeface="Wingdings" panose="05000000000000000000" pitchFamily="2" charset="2"/>
              <a:buChar char="ü"/>
              <a:defRPr/>
            </a:pPr>
            <a:endParaRPr lang="en-US" altLang="en-US" sz="1800" dirty="0">
              <a:latin typeface="Arial" panose="020B0604020202020204" pitchFamily="34" charset="0"/>
              <a:cs typeface="Arial" panose="020B0604020202020204" pitchFamily="34" charset="0"/>
            </a:endParaRPr>
          </a:p>
          <a:p>
            <a:pPr marL="285750" indent="-285750">
              <a:spcBef>
                <a:spcPct val="0"/>
              </a:spcBef>
              <a:buFont typeface="Wingdings" panose="05000000000000000000" pitchFamily="2" charset="2"/>
              <a:buChar char="ü"/>
              <a:defRPr/>
            </a:pPr>
            <a:endParaRPr lang="en-US" altLang="en-US" sz="1800" dirty="0">
              <a:latin typeface="Arial" panose="020B0604020202020204" pitchFamily="34" charset="0"/>
              <a:cs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F69E96A3-A909-4D37-BAD5-B28C4160D143}"/>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17411" name="Title 1">
            <a:extLst>
              <a:ext uri="{FF2B5EF4-FFF2-40B4-BE49-F238E27FC236}">
                <a16:creationId xmlns:a16="http://schemas.microsoft.com/office/drawing/2014/main" id="{60C4A0D7-4BAD-4F05-B7B8-A0FE3BBB8DB6}"/>
              </a:ext>
            </a:extLst>
          </p:cNvPr>
          <p:cNvSpPr txBox="1">
            <a:spLocks/>
          </p:cNvSpPr>
          <p:nvPr/>
        </p:nvSpPr>
        <p:spPr bwMode="auto">
          <a:xfrm>
            <a:off x="280988" y="79375"/>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3200" b="1" dirty="0">
                <a:solidFill>
                  <a:schemeClr val="bg1"/>
                </a:solidFill>
                <a:latin typeface="Utopia Std" panose="02040603060506020204" pitchFamily="18" charset="0"/>
              </a:rPr>
              <a:t>SUS 2022-2023 Operating Budget</a:t>
            </a:r>
          </a:p>
          <a:p>
            <a:pPr eaLnBrk="1" hangingPunct="1">
              <a:lnSpc>
                <a:spcPct val="90000"/>
              </a:lnSpc>
            </a:pPr>
            <a:r>
              <a:rPr lang="en-US" altLang="en-US" sz="3200" b="1" dirty="0">
                <a:solidFill>
                  <a:schemeClr val="bg1"/>
                </a:solidFill>
                <a:latin typeface="Utopia Std" panose="02040603060506020204" pitchFamily="18" charset="0"/>
              </a:rPr>
              <a:t>Contracts &amp; Grants </a:t>
            </a:r>
          </a:p>
        </p:txBody>
      </p:sp>
      <p:sp>
        <p:nvSpPr>
          <p:cNvPr id="17412" name="TextBox 17">
            <a:extLst>
              <a:ext uri="{FF2B5EF4-FFF2-40B4-BE49-F238E27FC236}">
                <a16:creationId xmlns:a16="http://schemas.microsoft.com/office/drawing/2014/main" id="{2A09A8E8-33CB-44CE-A50D-5DCBEDC0C9DE}"/>
              </a:ext>
            </a:extLst>
          </p:cNvPr>
          <p:cNvSpPr txBox="1">
            <a:spLocks noChangeArrowheads="1"/>
          </p:cNvSpPr>
          <p:nvPr/>
        </p:nvSpPr>
        <p:spPr bwMode="auto">
          <a:xfrm>
            <a:off x="3914775" y="5627688"/>
            <a:ext cx="1524000" cy="338137"/>
          </a:xfrm>
          <a:prstGeom prst="rect">
            <a:avLst/>
          </a:prstGeom>
          <a:solidFill>
            <a:srgbClr val="C0C0C0"/>
          </a:solidFill>
          <a:ln w="28575">
            <a:solidFill>
              <a:srgbClr val="002060">
                <a:alpha val="54901"/>
              </a:srgbClr>
            </a:solidFill>
            <a:miter lim="800000"/>
            <a:headEnd/>
            <a:tailEnd/>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dirty="0">
                <a:latin typeface="Book Antiqua" panose="02040602050305030304" pitchFamily="18" charset="0"/>
              </a:rPr>
              <a:t>$3.2 Billion</a:t>
            </a:r>
          </a:p>
        </p:txBody>
      </p:sp>
      <p:graphicFrame>
        <p:nvGraphicFramePr>
          <p:cNvPr id="7" name="Chart 6">
            <a:extLst>
              <a:ext uri="{FF2B5EF4-FFF2-40B4-BE49-F238E27FC236}">
                <a16:creationId xmlns:a16="http://schemas.microsoft.com/office/drawing/2014/main" id="{94EDB43D-98A6-499B-93CC-E0FD0C5DDFAC}"/>
              </a:ext>
            </a:extLst>
          </p:cNvPr>
          <p:cNvGraphicFramePr>
            <a:graphicFrameLocks/>
          </p:cNvGraphicFramePr>
          <p:nvPr/>
        </p:nvGraphicFramePr>
        <p:xfrm>
          <a:off x="491490" y="1405890"/>
          <a:ext cx="7829550" cy="41719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17A1B1C-A69B-4CBC-9EF0-A2447963FCB1}"/>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18435" name="Title 1">
            <a:extLst>
              <a:ext uri="{FF2B5EF4-FFF2-40B4-BE49-F238E27FC236}">
                <a16:creationId xmlns:a16="http://schemas.microsoft.com/office/drawing/2014/main" id="{AC9CDA67-CE7E-4065-BEA4-471062A0CBCD}"/>
              </a:ext>
            </a:extLst>
          </p:cNvPr>
          <p:cNvSpPr txBox="1">
            <a:spLocks/>
          </p:cNvSpPr>
          <p:nvPr/>
        </p:nvSpPr>
        <p:spPr bwMode="auto">
          <a:xfrm>
            <a:off x="355600" y="279400"/>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3600" b="1" dirty="0">
                <a:solidFill>
                  <a:schemeClr val="bg1"/>
                </a:solidFill>
                <a:latin typeface="Utopia Std" panose="02040603060506020204" pitchFamily="18" charset="0"/>
              </a:rPr>
              <a:t>Contract and Grants</a:t>
            </a:r>
          </a:p>
        </p:txBody>
      </p:sp>
      <p:sp>
        <p:nvSpPr>
          <p:cNvPr id="7" name="TextBox 2">
            <a:extLst>
              <a:ext uri="{FF2B5EF4-FFF2-40B4-BE49-F238E27FC236}">
                <a16:creationId xmlns:a16="http://schemas.microsoft.com/office/drawing/2014/main" id="{2876B4B2-6E7F-4D92-8206-1B22A3328C40}"/>
              </a:ext>
            </a:extLst>
          </p:cNvPr>
          <p:cNvSpPr txBox="1">
            <a:spLocks noChangeArrowheads="1"/>
          </p:cNvSpPr>
          <p:nvPr/>
        </p:nvSpPr>
        <p:spPr>
          <a:xfrm>
            <a:off x="0" y="1522413"/>
            <a:ext cx="8810625" cy="5018087"/>
          </a:xfrm>
          <a:prstGeom prst="rect">
            <a:avLst/>
          </a:prstGeom>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spcBef>
                <a:spcPct val="0"/>
              </a:spcBef>
              <a:buFont typeface="Wingdings" panose="05000000000000000000" pitchFamily="2" charset="2"/>
              <a:buChar char="ü"/>
              <a:defRPr/>
            </a:pPr>
            <a:r>
              <a:rPr lang="en-US" altLang="en-US" sz="2000" u="sng" dirty="0">
                <a:latin typeface="Arial" panose="020B0604020202020204" pitchFamily="34" charset="0"/>
                <a:cs typeface="Arial" panose="020B0604020202020204" pitchFamily="34" charset="0"/>
              </a:rPr>
              <a:t>Sponsored Research – Board Regulation 9.007 </a:t>
            </a:r>
          </a:p>
          <a:p>
            <a:pPr marL="1200150" lvl="2" indent="-285750">
              <a:spcBef>
                <a:spcPct val="0"/>
              </a:spcBef>
              <a:buFont typeface="Wingdings" panose="05000000000000000000" pitchFamily="2" charset="2"/>
              <a:buChar char="ü"/>
              <a:defRPr/>
            </a:pPr>
            <a:r>
              <a:rPr lang="en-US" altLang="en-US" sz="2000" dirty="0">
                <a:latin typeface="Arial" panose="020B0604020202020204" pitchFamily="34" charset="0"/>
                <a:cs typeface="Arial" panose="020B0604020202020204" pitchFamily="34" charset="0"/>
              </a:rPr>
              <a:t>Funding from federal agencies, state agencies, foundations, and private sources that enables the University to conduct specific research projects or to provide specific services or deliverables.</a:t>
            </a:r>
          </a:p>
          <a:p>
            <a:pPr marL="1200150" lvl="2" indent="-285750">
              <a:spcBef>
                <a:spcPct val="0"/>
              </a:spcBef>
              <a:buFont typeface="Wingdings" panose="05000000000000000000" pitchFamily="2" charset="2"/>
              <a:buChar char="ü"/>
              <a:defRPr/>
            </a:pPr>
            <a:endParaRPr lang="en-US" altLang="en-US" sz="2000" dirty="0">
              <a:latin typeface="Arial" panose="020B0604020202020204" pitchFamily="34" charset="0"/>
              <a:cs typeface="Arial" panose="020B0604020202020204" pitchFamily="34" charset="0"/>
            </a:endParaRPr>
          </a:p>
          <a:p>
            <a:pPr lvl="1">
              <a:spcBef>
                <a:spcPct val="0"/>
              </a:spcBef>
              <a:buFont typeface="Wingdings" panose="05000000000000000000" pitchFamily="2" charset="2"/>
              <a:buChar char="ü"/>
              <a:defRPr/>
            </a:pPr>
            <a:r>
              <a:rPr lang="en-US" altLang="en-US" sz="2000" u="sng" dirty="0">
                <a:latin typeface="Arial" panose="020B0604020202020204" pitchFamily="34" charset="0"/>
                <a:cs typeface="Arial" panose="020B0604020202020204" pitchFamily="34" charset="0"/>
              </a:rPr>
              <a:t>Grants/Donations – Board Regulation 9.007 </a:t>
            </a:r>
          </a:p>
          <a:p>
            <a:pPr lvl="2">
              <a:spcBef>
                <a:spcPct val="0"/>
              </a:spcBef>
              <a:buFont typeface="Wingdings" panose="05000000000000000000" pitchFamily="2" charset="2"/>
              <a:buChar char="ü"/>
              <a:defRPr/>
            </a:pPr>
            <a:r>
              <a:rPr lang="en-US" altLang="en-US" sz="2000" dirty="0">
                <a:latin typeface="Arial" panose="020B0604020202020204" pitchFamily="34" charset="0"/>
                <a:cs typeface="Arial" panose="020B0604020202020204" pitchFamily="34" charset="0"/>
              </a:rPr>
              <a:t>Funding includes university and research foundations, state and local awards, and other various donations and grants.</a:t>
            </a:r>
          </a:p>
          <a:p>
            <a:pPr lvl="2">
              <a:spcBef>
                <a:spcPct val="0"/>
              </a:spcBef>
              <a:buFont typeface="Wingdings" panose="05000000000000000000" pitchFamily="2" charset="2"/>
              <a:buChar char="ü"/>
              <a:defRPr/>
            </a:pPr>
            <a:r>
              <a:rPr lang="en-US" altLang="en-US" sz="2000" dirty="0">
                <a:latin typeface="Arial" panose="020B0604020202020204" pitchFamily="34" charset="0"/>
                <a:cs typeface="Arial" panose="020B0604020202020204" pitchFamily="34" charset="0"/>
              </a:rPr>
              <a:t>Transfers from university medical Faculty Practice Plans to support physicians compensation also included in this entity.</a:t>
            </a:r>
          </a:p>
          <a:p>
            <a:pPr marL="1200150" lvl="2" indent="-285750">
              <a:spcBef>
                <a:spcPct val="0"/>
              </a:spcBef>
              <a:buFont typeface="Wingdings" panose="05000000000000000000" pitchFamily="2" charset="2"/>
              <a:buChar char="ü"/>
              <a:defRPr/>
            </a:pPr>
            <a:endParaRPr lang="en-US" altLang="en-US" sz="2000" dirty="0">
              <a:latin typeface="Arial" panose="020B0604020202020204" pitchFamily="34" charset="0"/>
              <a:cs typeface="Arial" panose="020B0604020202020204" pitchFamily="34" charset="0"/>
            </a:endParaRPr>
          </a:p>
          <a:p>
            <a:pPr lvl="1">
              <a:spcBef>
                <a:spcPct val="0"/>
              </a:spcBef>
              <a:buFont typeface="Wingdings" panose="05000000000000000000" pitchFamily="2" charset="2"/>
              <a:buChar char="ü"/>
              <a:defRPr/>
            </a:pPr>
            <a:r>
              <a:rPr lang="en-US" altLang="en-US" sz="2000" u="sng" dirty="0">
                <a:latin typeface="Arial" panose="020B0604020202020204" pitchFamily="34" charset="0"/>
                <a:cs typeface="Arial" panose="020B0604020202020204" pitchFamily="34" charset="0"/>
              </a:rPr>
              <a:t>Developmental Research Schools – Florida Statute 1002.32 </a:t>
            </a:r>
          </a:p>
          <a:p>
            <a:pPr lvl="2">
              <a:spcBef>
                <a:spcPct val="0"/>
              </a:spcBef>
              <a:buFont typeface="Wingdings" panose="05000000000000000000" pitchFamily="2" charset="2"/>
              <a:buChar char="ü"/>
              <a:defRPr/>
            </a:pPr>
            <a:r>
              <a:rPr lang="en-US" altLang="en-US" sz="2000" dirty="0">
                <a:latin typeface="Arial" panose="020B0604020202020204" pitchFamily="34" charset="0"/>
                <a:cs typeface="Arial" panose="020B0604020202020204" pitchFamily="34" charset="0"/>
              </a:rPr>
              <a:t>Laboratory schools fiscal activities are reported in the universities’ Developmental Research Trust Funds. Funding originates from the DOE Florida Education Finance Program.</a:t>
            </a:r>
          </a:p>
          <a:p>
            <a:pPr marL="1200150" lvl="2" indent="-285750">
              <a:spcBef>
                <a:spcPct val="0"/>
              </a:spcBef>
              <a:buFont typeface="Wingdings" panose="05000000000000000000" pitchFamily="2" charset="2"/>
              <a:buChar char="ü"/>
              <a:defRPr/>
            </a:pPr>
            <a:endParaRPr lang="en-US" altLang="en-US" sz="2000" dirty="0">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9A63636-A79C-4843-BD5C-7B7D186F6E0F}"/>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19459" name="Title 1">
            <a:extLst>
              <a:ext uri="{FF2B5EF4-FFF2-40B4-BE49-F238E27FC236}">
                <a16:creationId xmlns:a16="http://schemas.microsoft.com/office/drawing/2014/main" id="{F3EFAADF-0C51-478B-81CD-0B0091427BE2}"/>
              </a:ext>
            </a:extLst>
          </p:cNvPr>
          <p:cNvSpPr txBox="1">
            <a:spLocks/>
          </p:cNvSpPr>
          <p:nvPr/>
        </p:nvSpPr>
        <p:spPr bwMode="auto">
          <a:xfrm>
            <a:off x="173038" y="122238"/>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3200" b="1" dirty="0">
                <a:solidFill>
                  <a:schemeClr val="bg1"/>
                </a:solidFill>
                <a:latin typeface="Utopia Std" panose="02040603060506020204" pitchFamily="18" charset="0"/>
              </a:rPr>
              <a:t>SUS 2022-2023 Operating Budget </a:t>
            </a:r>
          </a:p>
          <a:p>
            <a:pPr eaLnBrk="1" hangingPunct="1">
              <a:lnSpc>
                <a:spcPct val="90000"/>
              </a:lnSpc>
            </a:pPr>
            <a:r>
              <a:rPr lang="en-US" altLang="en-US" sz="3200" b="1" dirty="0">
                <a:solidFill>
                  <a:schemeClr val="bg1"/>
                </a:solidFill>
                <a:latin typeface="Utopia Std" panose="02040603060506020204" pitchFamily="18" charset="0"/>
              </a:rPr>
              <a:t>Auxiliary Enterprises </a:t>
            </a:r>
          </a:p>
        </p:txBody>
      </p:sp>
      <p:graphicFrame>
        <p:nvGraphicFramePr>
          <p:cNvPr id="2" name="Chart 7">
            <a:extLst>
              <a:ext uri="{FF2B5EF4-FFF2-40B4-BE49-F238E27FC236}">
                <a16:creationId xmlns:a16="http://schemas.microsoft.com/office/drawing/2014/main" id="{2A7DD585-C764-4FB1-BBE2-23AADC57131B}"/>
              </a:ext>
            </a:extLst>
          </p:cNvPr>
          <p:cNvGraphicFramePr>
            <a:graphicFrameLocks/>
          </p:cNvGraphicFramePr>
          <p:nvPr>
            <p:extLst>
              <p:ext uri="{D42A27DB-BD31-4B8C-83A1-F6EECF244321}">
                <p14:modId xmlns:p14="http://schemas.microsoft.com/office/powerpoint/2010/main" val="940448947"/>
              </p:ext>
            </p:extLst>
          </p:nvPr>
        </p:nvGraphicFramePr>
        <p:xfrm>
          <a:off x="173038" y="1179886"/>
          <a:ext cx="8677834" cy="5005762"/>
        </p:xfrm>
        <a:graphic>
          <a:graphicData uri="http://schemas.openxmlformats.org/drawingml/2006/chart">
            <c:chart xmlns:c="http://schemas.openxmlformats.org/drawingml/2006/chart" xmlns:r="http://schemas.openxmlformats.org/officeDocument/2006/relationships" r:id="rId2"/>
          </a:graphicData>
        </a:graphic>
      </p:graphicFrame>
      <p:sp>
        <p:nvSpPr>
          <p:cNvPr id="19461" name="TextBox 17">
            <a:extLst>
              <a:ext uri="{FF2B5EF4-FFF2-40B4-BE49-F238E27FC236}">
                <a16:creationId xmlns:a16="http://schemas.microsoft.com/office/drawing/2014/main" id="{C5EB2581-C981-49B1-8FB1-23E36745DE28}"/>
              </a:ext>
            </a:extLst>
          </p:cNvPr>
          <p:cNvSpPr txBox="1">
            <a:spLocks noChangeArrowheads="1"/>
          </p:cNvSpPr>
          <p:nvPr/>
        </p:nvSpPr>
        <p:spPr bwMode="auto">
          <a:xfrm>
            <a:off x="4691062" y="6016579"/>
            <a:ext cx="1524000" cy="338138"/>
          </a:xfrm>
          <a:prstGeom prst="rect">
            <a:avLst/>
          </a:prstGeom>
          <a:solidFill>
            <a:srgbClr val="C0C0C0"/>
          </a:solidFill>
          <a:ln w="28575">
            <a:solidFill>
              <a:srgbClr val="002060">
                <a:alpha val="54901"/>
              </a:srgbClr>
            </a:solidFill>
            <a:miter lim="800000"/>
            <a:headEnd/>
            <a:tailEnd/>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dirty="0">
                <a:latin typeface="Book Antiqua" panose="02040602050305030304" pitchFamily="18" charset="0"/>
              </a:rPr>
              <a:t>$2.0 Billion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E98DAF59-B239-45CD-8BF6-4D8B996226B4}"/>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20483" name="Title 1">
            <a:extLst>
              <a:ext uri="{FF2B5EF4-FFF2-40B4-BE49-F238E27FC236}">
                <a16:creationId xmlns:a16="http://schemas.microsoft.com/office/drawing/2014/main" id="{D94C903E-CEA5-468B-86B4-7BE6A528E150}"/>
              </a:ext>
            </a:extLst>
          </p:cNvPr>
          <p:cNvSpPr txBox="1">
            <a:spLocks/>
          </p:cNvSpPr>
          <p:nvPr/>
        </p:nvSpPr>
        <p:spPr bwMode="auto">
          <a:xfrm>
            <a:off x="152400" y="176213"/>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2800" b="1" dirty="0">
                <a:solidFill>
                  <a:schemeClr val="bg1"/>
                </a:solidFill>
                <a:latin typeface="Utopia Std" panose="02040603060506020204" pitchFamily="18" charset="0"/>
              </a:rPr>
              <a:t>Auxiliary Enterprises – Board Regulation 9.013 – Auxiliary Operations</a:t>
            </a:r>
          </a:p>
        </p:txBody>
      </p:sp>
      <p:sp>
        <p:nvSpPr>
          <p:cNvPr id="20484" name="TextBox 4">
            <a:extLst>
              <a:ext uri="{FF2B5EF4-FFF2-40B4-BE49-F238E27FC236}">
                <a16:creationId xmlns:a16="http://schemas.microsoft.com/office/drawing/2014/main" id="{246D3FF9-AE33-44A2-926C-9EFEA8415388}"/>
              </a:ext>
            </a:extLst>
          </p:cNvPr>
          <p:cNvSpPr txBox="1">
            <a:spLocks noChangeArrowheads="1"/>
          </p:cNvSpPr>
          <p:nvPr/>
        </p:nvSpPr>
        <p:spPr bwMode="auto">
          <a:xfrm>
            <a:off x="114300" y="1443038"/>
            <a:ext cx="833755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r>
              <a:rPr lang="en-US" altLang="en-US" sz="2000" dirty="0"/>
              <a:t>Auxiliary services are integral activities of a university that furnish to its faculty, staff and students' goods and/or services that are necessary or desirable but not readily available elsewhere in terms </a:t>
            </a:r>
          </a:p>
          <a:p>
            <a:pPr lvl="1"/>
            <a:r>
              <a:rPr lang="en-US" altLang="en-US" sz="2000" dirty="0"/>
              <a:t>of costs, quality, quantity, timeliness, convenience, or other similar considerations. These activities shall support the educational endeavor of the institution and enhance its functioning; therefore, </a:t>
            </a:r>
          </a:p>
          <a:p>
            <a:pPr lvl="1"/>
            <a:r>
              <a:rPr lang="en-US" altLang="en-US" sz="2000" dirty="0"/>
              <a:t>they shall not detract or distract from this basic endeavor in any way, financially or otherwise. </a:t>
            </a:r>
          </a:p>
          <a:p>
            <a:pPr lvl="1"/>
            <a:endParaRPr lang="en-US" altLang="en-US" sz="1500" dirty="0"/>
          </a:p>
          <a:p>
            <a:pPr lvl="1"/>
            <a:r>
              <a:rPr lang="en-US" altLang="en-US" sz="2000" dirty="0"/>
              <a:t>The Auxiliary Enterprises budget consists of university business operations that are self-supporting through user fees, payments and charges. </a:t>
            </a:r>
          </a:p>
          <a:p>
            <a:pPr lvl="1"/>
            <a:endParaRPr lang="en-US" altLang="en-US" sz="1500" dirty="0"/>
          </a:p>
          <a:p>
            <a:pPr lvl="1"/>
            <a:r>
              <a:rPr lang="en-US" altLang="en-US" sz="2000" dirty="0"/>
              <a:t>Each institution may determine whether its auxiliary services will be self-supporting on an individual or collective basis, except for athletics, which shall be a self-supporting entity.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52EDAC8A-6F60-4C22-8613-390918F2C839}"/>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21507" name="Title 1">
            <a:extLst>
              <a:ext uri="{FF2B5EF4-FFF2-40B4-BE49-F238E27FC236}">
                <a16:creationId xmlns:a16="http://schemas.microsoft.com/office/drawing/2014/main" id="{F8526664-3EE1-42F4-B090-89CF504622E9}"/>
              </a:ext>
            </a:extLst>
          </p:cNvPr>
          <p:cNvSpPr txBox="1">
            <a:spLocks/>
          </p:cNvSpPr>
          <p:nvPr/>
        </p:nvSpPr>
        <p:spPr bwMode="auto">
          <a:xfrm>
            <a:off x="195263" y="122238"/>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2800" b="1" dirty="0">
                <a:solidFill>
                  <a:schemeClr val="bg1"/>
                </a:solidFill>
                <a:latin typeface="Utopia Std" panose="02040603060506020204" pitchFamily="18" charset="0"/>
              </a:rPr>
              <a:t>Auxiliary Enterprises – Board Regulation 9.013 – Auxiliary Operations</a:t>
            </a:r>
          </a:p>
        </p:txBody>
      </p:sp>
      <p:sp>
        <p:nvSpPr>
          <p:cNvPr id="5" name="TextBox 4">
            <a:extLst>
              <a:ext uri="{FF2B5EF4-FFF2-40B4-BE49-F238E27FC236}">
                <a16:creationId xmlns:a16="http://schemas.microsoft.com/office/drawing/2014/main" id="{FA9B9649-14AC-4D49-ADE0-339D9D4D82AB}"/>
              </a:ext>
            </a:extLst>
          </p:cNvPr>
          <p:cNvSpPr txBox="1">
            <a:spLocks noChangeArrowheads="1"/>
          </p:cNvSpPr>
          <p:nvPr/>
        </p:nvSpPr>
        <p:spPr bwMode="auto">
          <a:xfrm>
            <a:off x="-182563" y="1511300"/>
            <a:ext cx="8680451" cy="5064125"/>
          </a:xfrm>
          <a:prstGeom prst="rect">
            <a:avLst/>
          </a:prstGeom>
          <a:noFill/>
          <a:ln>
            <a:noFill/>
          </a:ln>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lvl="1">
              <a:spcBef>
                <a:spcPct val="0"/>
              </a:spcBef>
              <a:buFontTx/>
              <a:buNone/>
              <a:defRPr/>
            </a:pPr>
            <a:r>
              <a:rPr lang="en-US" altLang="en-US" sz="1900" dirty="0">
                <a:latin typeface="Arial" panose="020B0604020202020204" pitchFamily="34" charset="0"/>
              </a:rPr>
              <a:t>Proceeds from Auxiliary Enterprise operations may be used for purposes deemed necessary by the institution’s administration. Examples of uses of Auxiliary funds include:</a:t>
            </a:r>
          </a:p>
          <a:p>
            <a:pPr marL="800100" lvl="1" indent="-342900">
              <a:spcBef>
                <a:spcPct val="0"/>
              </a:spcBef>
              <a:buFont typeface="Wingdings" panose="05000000000000000000" pitchFamily="2" charset="2"/>
              <a:buChar char="ü"/>
              <a:defRPr/>
            </a:pPr>
            <a:endParaRPr lang="en-US" altLang="en-US" sz="1900" dirty="0">
              <a:latin typeface="Arial" panose="020B0604020202020204" pitchFamily="34" charset="0"/>
            </a:endParaRPr>
          </a:p>
          <a:p>
            <a:pPr marL="800100" lvl="1" indent="-342900">
              <a:spcBef>
                <a:spcPct val="0"/>
              </a:spcBef>
              <a:buFont typeface="Wingdings" panose="05000000000000000000" pitchFamily="2" charset="2"/>
              <a:buChar char="ü"/>
              <a:defRPr/>
            </a:pPr>
            <a:r>
              <a:rPr lang="en-US" altLang="en-US" sz="1900" dirty="0">
                <a:latin typeface="Arial" panose="020B0604020202020204" pitchFamily="34" charset="0"/>
              </a:rPr>
              <a:t>Debt service for bonds issued for the construction of university parking garages and student dormitories (pledged revenues)</a:t>
            </a:r>
          </a:p>
          <a:p>
            <a:pPr marL="800100" lvl="1" indent="-342900">
              <a:spcBef>
                <a:spcPct val="0"/>
              </a:spcBef>
              <a:buFont typeface="Wingdings" panose="05000000000000000000" pitchFamily="2" charset="2"/>
              <a:buChar char="ü"/>
              <a:defRPr/>
            </a:pPr>
            <a:r>
              <a:rPr lang="en-US" altLang="en-US" sz="1900" dirty="0">
                <a:latin typeface="Arial" panose="020B0604020202020204" pitchFamily="34" charset="0"/>
              </a:rPr>
              <a:t>Construction of new university facilities</a:t>
            </a:r>
          </a:p>
          <a:p>
            <a:pPr marL="800100" lvl="1" indent="-342900">
              <a:spcBef>
                <a:spcPct val="0"/>
              </a:spcBef>
              <a:buFont typeface="Wingdings" panose="05000000000000000000" pitchFamily="2" charset="2"/>
              <a:buChar char="ü"/>
              <a:defRPr/>
            </a:pPr>
            <a:r>
              <a:rPr lang="en-US" altLang="en-US" sz="1900" dirty="0">
                <a:latin typeface="Arial" panose="020B0604020202020204" pitchFamily="34" charset="0"/>
              </a:rPr>
              <a:t>Administrative department support from Auxiliary operations overhead assessments (Human Resources, Purchasing, etc.)</a:t>
            </a:r>
          </a:p>
          <a:p>
            <a:pPr marL="800100" lvl="1" indent="-342900">
              <a:spcBef>
                <a:spcPct val="0"/>
              </a:spcBef>
              <a:buFont typeface="Wingdings" panose="05000000000000000000" pitchFamily="2" charset="2"/>
              <a:buChar char="ü"/>
              <a:defRPr/>
            </a:pPr>
            <a:r>
              <a:rPr lang="en-US" altLang="en-US" sz="1900" dirty="0">
                <a:latin typeface="Arial" panose="020B0604020202020204" pitchFamily="34" charset="0"/>
              </a:rPr>
              <a:t>Campus safety and infrastructure improvements</a:t>
            </a:r>
          </a:p>
          <a:p>
            <a:pPr marL="800100" lvl="1" indent="-342900">
              <a:spcBef>
                <a:spcPct val="0"/>
              </a:spcBef>
              <a:buFont typeface="Wingdings" panose="05000000000000000000" pitchFamily="2" charset="2"/>
              <a:buChar char="ü"/>
              <a:defRPr/>
            </a:pPr>
            <a:r>
              <a:rPr lang="en-US" altLang="en-US" sz="1900" dirty="0">
                <a:latin typeface="Arial" panose="020B0604020202020204" pitchFamily="34" charset="0"/>
              </a:rPr>
              <a:t>Maintenance and repairs of university academic and administrative buildings</a:t>
            </a:r>
          </a:p>
          <a:p>
            <a:pPr marL="800100" lvl="1" indent="-342900">
              <a:spcBef>
                <a:spcPct val="0"/>
              </a:spcBef>
              <a:buFont typeface="Wingdings" panose="05000000000000000000" pitchFamily="2" charset="2"/>
              <a:buChar char="ü"/>
              <a:defRPr/>
            </a:pPr>
            <a:r>
              <a:rPr lang="en-US" altLang="en-US" sz="1900" dirty="0">
                <a:latin typeface="Arial" panose="020B0604020202020204" pitchFamily="34" charset="0"/>
              </a:rPr>
              <a:t>Salaries and benefits, compensated leave for Auxiliary Enterprise employees</a:t>
            </a:r>
          </a:p>
          <a:p>
            <a:pPr marL="800100" lvl="1" indent="-342900">
              <a:spcBef>
                <a:spcPct val="0"/>
              </a:spcBef>
              <a:buFont typeface="Wingdings" panose="05000000000000000000" pitchFamily="2" charset="2"/>
              <a:buChar char="ü"/>
              <a:defRPr/>
            </a:pPr>
            <a:r>
              <a:rPr lang="en-US" altLang="en-US" sz="1900" dirty="0">
                <a:latin typeface="Arial" panose="020B0604020202020204" pitchFamily="34" charset="0"/>
              </a:rPr>
              <a:t>Subsidized costs for student extracurricular activities (concerts, seminars, career fairs, homecoming events, etc.)</a:t>
            </a:r>
          </a:p>
          <a:p>
            <a:pPr lvl="1">
              <a:spcBef>
                <a:spcPct val="0"/>
              </a:spcBef>
              <a:buFont typeface="Arial" panose="020B0604020202020204" pitchFamily="34" charset="0"/>
              <a:buNone/>
              <a:defRPr/>
            </a:pPr>
            <a:endParaRPr lang="en-US" altLang="en-US" sz="1900" dirty="0">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6733C7D-2CA1-4266-8074-C9C272EFAC4B}"/>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22531" name="Title 1">
            <a:extLst>
              <a:ext uri="{FF2B5EF4-FFF2-40B4-BE49-F238E27FC236}">
                <a16:creationId xmlns:a16="http://schemas.microsoft.com/office/drawing/2014/main" id="{825ABC7E-5F05-47DB-AE27-C952F1BF254F}"/>
              </a:ext>
            </a:extLst>
          </p:cNvPr>
          <p:cNvSpPr txBox="1">
            <a:spLocks/>
          </p:cNvSpPr>
          <p:nvPr/>
        </p:nvSpPr>
        <p:spPr bwMode="auto">
          <a:xfrm>
            <a:off x="192088" y="100013"/>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3600" b="1" dirty="0">
                <a:solidFill>
                  <a:schemeClr val="bg1"/>
                </a:solidFill>
                <a:latin typeface="Utopia Std" panose="02040603060506020204" pitchFamily="18" charset="0"/>
              </a:rPr>
              <a:t>SUS 2022-2023 Operating Budget</a:t>
            </a:r>
          </a:p>
          <a:p>
            <a:pPr eaLnBrk="1" hangingPunct="1">
              <a:lnSpc>
                <a:spcPct val="90000"/>
              </a:lnSpc>
            </a:pPr>
            <a:r>
              <a:rPr lang="en-US" altLang="en-US" sz="3600" b="1" dirty="0">
                <a:solidFill>
                  <a:schemeClr val="bg1"/>
                </a:solidFill>
                <a:latin typeface="Utopia Std" panose="02040603060506020204" pitchFamily="18" charset="0"/>
              </a:rPr>
              <a:t>Local Funds </a:t>
            </a:r>
          </a:p>
        </p:txBody>
      </p:sp>
      <p:graphicFrame>
        <p:nvGraphicFramePr>
          <p:cNvPr id="22532" name="Chart 8">
            <a:extLst>
              <a:ext uri="{FF2B5EF4-FFF2-40B4-BE49-F238E27FC236}">
                <a16:creationId xmlns:a16="http://schemas.microsoft.com/office/drawing/2014/main" id="{51D5D416-502E-4C71-82A0-F1D0DA10A7C1}"/>
              </a:ext>
            </a:extLst>
          </p:cNvPr>
          <p:cNvGraphicFramePr>
            <a:graphicFrameLocks/>
          </p:cNvGraphicFramePr>
          <p:nvPr/>
        </p:nvGraphicFramePr>
        <p:xfrm>
          <a:off x="-50800" y="1176338"/>
          <a:ext cx="8531225" cy="5546725"/>
        </p:xfrm>
        <a:graphic>
          <a:graphicData uri="http://schemas.openxmlformats.org/presentationml/2006/ole">
            <mc:AlternateContent xmlns:mc="http://schemas.openxmlformats.org/markup-compatibility/2006">
              <mc:Choice xmlns:v="urn:schemas-microsoft-com:vml" Requires="v">
                <p:oleObj spid="_x0000_s22546" name="Chart" r:id="rId3" imgW="8515198" imgH="5534128" progId="Excel.Chart.8">
                  <p:embed/>
                </p:oleObj>
              </mc:Choice>
              <mc:Fallback>
                <p:oleObj name="Chart" r:id="rId3" imgW="8515198" imgH="5534128" progId="Excel.Chart.8">
                  <p:embed/>
                  <p:pic>
                    <p:nvPicPr>
                      <p:cNvPr id="0" name="Chart 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00" y="1176338"/>
                        <a:ext cx="8531225" cy="554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extBox 1">
            <a:extLst>
              <a:ext uri="{FF2B5EF4-FFF2-40B4-BE49-F238E27FC236}">
                <a16:creationId xmlns:a16="http://schemas.microsoft.com/office/drawing/2014/main" id="{EF85E2CE-FDCB-4206-B135-5F91C64958DA}"/>
              </a:ext>
            </a:extLst>
          </p:cNvPr>
          <p:cNvSpPr txBox="1"/>
          <p:nvPr/>
        </p:nvSpPr>
        <p:spPr>
          <a:xfrm>
            <a:off x="6132513" y="5421313"/>
            <a:ext cx="1781175" cy="400050"/>
          </a:xfrm>
          <a:prstGeom prst="rect">
            <a:avLst/>
          </a:prstGeom>
          <a:solidFill>
            <a:schemeClr val="bg1">
              <a:lumMod val="75000"/>
            </a:schemeClr>
          </a:solidFill>
          <a:ln w="19050">
            <a:solidFill>
              <a:schemeClr val="tx1"/>
            </a:solidFill>
          </a:ln>
        </p:spPr>
        <p:txBody>
          <a:bodyPr>
            <a:spAutoFit/>
          </a:bodyPr>
          <a:lstStyle/>
          <a:p>
            <a:pPr algn="ctr">
              <a:defRPr/>
            </a:pPr>
            <a:r>
              <a:rPr lang="en-US" sz="2000" b="1" dirty="0"/>
              <a:t>$3.2 Billion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8E25ECB3-CE86-4E8D-AE9E-746D2E0B84FD}"/>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23555" name="Title 1">
            <a:extLst>
              <a:ext uri="{FF2B5EF4-FFF2-40B4-BE49-F238E27FC236}">
                <a16:creationId xmlns:a16="http://schemas.microsoft.com/office/drawing/2014/main" id="{5C444D2B-20DD-482C-8622-66AA43648549}"/>
              </a:ext>
            </a:extLst>
          </p:cNvPr>
          <p:cNvSpPr txBox="1">
            <a:spLocks/>
          </p:cNvSpPr>
          <p:nvPr/>
        </p:nvSpPr>
        <p:spPr bwMode="auto">
          <a:xfrm>
            <a:off x="301625" y="153988"/>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3200" b="1" dirty="0">
                <a:solidFill>
                  <a:schemeClr val="bg1"/>
                </a:solidFill>
                <a:latin typeface="Utopia Std" panose="02040603060506020204" pitchFamily="18" charset="0"/>
              </a:rPr>
              <a:t>Local Funds – Regulation 9.007(d) – Operating Budgets</a:t>
            </a:r>
          </a:p>
        </p:txBody>
      </p:sp>
      <p:sp>
        <p:nvSpPr>
          <p:cNvPr id="5" name="TextBox 2">
            <a:extLst>
              <a:ext uri="{FF2B5EF4-FFF2-40B4-BE49-F238E27FC236}">
                <a16:creationId xmlns:a16="http://schemas.microsoft.com/office/drawing/2014/main" id="{F30ECFCF-0BF7-40D9-B481-0CEC174EE880}"/>
              </a:ext>
            </a:extLst>
          </p:cNvPr>
          <p:cNvSpPr txBox="1">
            <a:spLocks noChangeArrowheads="1"/>
          </p:cNvSpPr>
          <p:nvPr/>
        </p:nvSpPr>
        <p:spPr bwMode="auto">
          <a:xfrm>
            <a:off x="125413" y="1490663"/>
            <a:ext cx="8705850" cy="4940300"/>
          </a:xfrm>
          <a:prstGeom prst="rect">
            <a:avLst/>
          </a:prstGeom>
          <a:noFill/>
          <a:ln>
            <a:noFill/>
          </a:ln>
        </p:spPr>
        <p:txBody>
          <a:bodyPr>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200150" indent="-28575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1">
              <a:lnSpc>
                <a:spcPct val="100000"/>
              </a:lnSpc>
              <a:spcBef>
                <a:spcPct val="0"/>
              </a:spcBef>
              <a:buFont typeface="Wingdings" panose="05000000000000000000" pitchFamily="2" charset="2"/>
              <a:buChar char="ü"/>
              <a:defRPr/>
            </a:pPr>
            <a:r>
              <a:rPr lang="en-US" altLang="en-US" sz="2100" u="sng" dirty="0">
                <a:latin typeface="Arial" panose="020B0604020202020204" pitchFamily="34" charset="0"/>
              </a:rPr>
              <a:t>Student Financial Aid</a:t>
            </a:r>
          </a:p>
          <a:p>
            <a:pPr lvl="2">
              <a:lnSpc>
                <a:spcPct val="100000"/>
              </a:lnSpc>
              <a:spcBef>
                <a:spcPct val="0"/>
              </a:spcBef>
              <a:buFont typeface="Wingdings" panose="05000000000000000000" pitchFamily="2" charset="2"/>
              <a:buChar char="ü"/>
              <a:defRPr/>
            </a:pPr>
            <a:r>
              <a:rPr lang="en-US" altLang="en-US" sz="2100" dirty="0">
                <a:latin typeface="Arial" panose="020B0604020202020204" pitchFamily="34" charset="0"/>
              </a:rPr>
              <a:t>Funding from the student financial aid fee</a:t>
            </a:r>
          </a:p>
          <a:p>
            <a:pPr lvl="2">
              <a:lnSpc>
                <a:spcPct val="100000"/>
              </a:lnSpc>
              <a:spcBef>
                <a:spcPct val="0"/>
              </a:spcBef>
              <a:buFont typeface="Wingdings" panose="05000000000000000000" pitchFamily="2" charset="2"/>
              <a:buChar char="ü"/>
              <a:defRPr/>
            </a:pPr>
            <a:r>
              <a:rPr lang="en-US" altLang="en-US" sz="2100" dirty="0">
                <a:latin typeface="Arial" panose="020B0604020202020204" pitchFamily="34" charset="0"/>
              </a:rPr>
              <a:t>Federal Pell Grants</a:t>
            </a:r>
          </a:p>
          <a:p>
            <a:pPr lvl="2">
              <a:lnSpc>
                <a:spcPct val="100000"/>
              </a:lnSpc>
              <a:spcBef>
                <a:spcPct val="0"/>
              </a:spcBef>
              <a:buFont typeface="Wingdings" panose="05000000000000000000" pitchFamily="2" charset="2"/>
              <a:buChar char="ü"/>
              <a:defRPr/>
            </a:pPr>
            <a:r>
              <a:rPr lang="en-US" altLang="en-US" sz="2100" dirty="0">
                <a:latin typeface="Arial" panose="020B0604020202020204" pitchFamily="34" charset="0"/>
              </a:rPr>
              <a:t>Florida Bright Futures</a:t>
            </a:r>
          </a:p>
          <a:p>
            <a:pPr lvl="2">
              <a:lnSpc>
                <a:spcPct val="100000"/>
              </a:lnSpc>
              <a:spcBef>
                <a:spcPct val="0"/>
              </a:spcBef>
              <a:buFont typeface="Wingdings" panose="05000000000000000000" pitchFamily="2" charset="2"/>
              <a:buChar char="ü"/>
              <a:defRPr/>
            </a:pPr>
            <a:r>
              <a:rPr lang="en-US" altLang="en-US" sz="2100" dirty="0">
                <a:latin typeface="Arial" panose="020B0604020202020204" pitchFamily="34" charset="0"/>
              </a:rPr>
              <a:t>Florida Student Assistance Grant</a:t>
            </a:r>
          </a:p>
          <a:p>
            <a:pPr lvl="2">
              <a:lnSpc>
                <a:spcPct val="100000"/>
              </a:lnSpc>
              <a:spcBef>
                <a:spcPct val="0"/>
              </a:spcBef>
              <a:buFont typeface="Wingdings" panose="05000000000000000000" pitchFamily="2" charset="2"/>
              <a:buChar char="ü"/>
              <a:defRPr/>
            </a:pPr>
            <a:r>
              <a:rPr lang="en-US" altLang="en-US" sz="2100" dirty="0">
                <a:latin typeface="Arial" panose="020B0604020202020204" pitchFamily="34" charset="0"/>
              </a:rPr>
              <a:t>Federal Work Study</a:t>
            </a:r>
          </a:p>
          <a:p>
            <a:pPr lvl="2">
              <a:lnSpc>
                <a:spcPct val="100000"/>
              </a:lnSpc>
              <a:spcBef>
                <a:spcPct val="0"/>
              </a:spcBef>
              <a:buFont typeface="Wingdings" panose="05000000000000000000" pitchFamily="2" charset="2"/>
              <a:buChar char="ü"/>
              <a:defRPr/>
            </a:pPr>
            <a:r>
              <a:rPr lang="en-US" altLang="en-US" sz="2100" dirty="0">
                <a:latin typeface="Arial" panose="020B0604020202020204" pitchFamily="34" charset="0"/>
              </a:rPr>
              <a:t>First Generation Scholarships</a:t>
            </a:r>
          </a:p>
          <a:p>
            <a:pPr lvl="2">
              <a:lnSpc>
                <a:spcPct val="100000"/>
              </a:lnSpc>
              <a:spcBef>
                <a:spcPct val="0"/>
              </a:spcBef>
              <a:buFont typeface="Wingdings" panose="05000000000000000000" pitchFamily="2" charset="2"/>
              <a:buChar char="ü"/>
              <a:defRPr/>
            </a:pPr>
            <a:endParaRPr lang="en-US" altLang="en-US" sz="2100" dirty="0">
              <a:latin typeface="Arial" panose="020B0604020202020204" pitchFamily="34" charset="0"/>
            </a:endParaRPr>
          </a:p>
          <a:p>
            <a:pPr lvl="1">
              <a:lnSpc>
                <a:spcPct val="100000"/>
              </a:lnSpc>
              <a:spcBef>
                <a:spcPct val="0"/>
              </a:spcBef>
              <a:buFont typeface="Wingdings" panose="05000000000000000000" pitchFamily="2" charset="2"/>
              <a:buChar char="ü"/>
              <a:defRPr/>
            </a:pPr>
            <a:r>
              <a:rPr lang="en-US" altLang="en-US" sz="2100" u="sng" dirty="0">
                <a:latin typeface="Arial" panose="020B0604020202020204" pitchFamily="34" charset="0"/>
              </a:rPr>
              <a:t>Intercollegiate Athletics Budget – Board Regulation 7.003</a:t>
            </a:r>
          </a:p>
          <a:p>
            <a:pPr lvl="2">
              <a:lnSpc>
                <a:spcPct val="100000"/>
              </a:lnSpc>
              <a:spcBef>
                <a:spcPct val="0"/>
              </a:spcBef>
              <a:buFont typeface="Wingdings" panose="05000000000000000000" pitchFamily="2" charset="2"/>
              <a:buChar char="ü"/>
              <a:defRPr/>
            </a:pPr>
            <a:r>
              <a:rPr lang="en-US" altLang="en-US" sz="2100" dirty="0">
                <a:latin typeface="Arial" panose="020B0604020202020204" pitchFamily="34" charset="0"/>
              </a:rPr>
              <a:t>The Athletics operating budget supports the university’s student athletics program. Funding is generated from student athletics fees as well as ticket sales to athletics events, game guarantees, NCAA distributions, sponsorships and private support.</a:t>
            </a:r>
          </a:p>
          <a:p>
            <a:pPr marL="914400" lvl="2" indent="0">
              <a:lnSpc>
                <a:spcPct val="100000"/>
              </a:lnSpc>
              <a:spcBef>
                <a:spcPct val="0"/>
              </a:spcBef>
              <a:buFont typeface="Arial" panose="020B0604020202020204" pitchFamily="34" charset="0"/>
              <a:buNone/>
              <a:defRPr/>
            </a:pPr>
            <a:endParaRPr lang="en-US" altLang="en-US" sz="2100" dirty="0">
              <a:latin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BB3E1A07-8657-47BE-B730-D15E360F4B2B}"/>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24579" name="Title 1">
            <a:extLst>
              <a:ext uri="{FF2B5EF4-FFF2-40B4-BE49-F238E27FC236}">
                <a16:creationId xmlns:a16="http://schemas.microsoft.com/office/drawing/2014/main" id="{6B29549F-B78E-4E9F-B0C5-3E1CAE4E6EAA}"/>
              </a:ext>
            </a:extLst>
          </p:cNvPr>
          <p:cNvSpPr txBox="1">
            <a:spLocks/>
          </p:cNvSpPr>
          <p:nvPr/>
        </p:nvSpPr>
        <p:spPr bwMode="auto">
          <a:xfrm>
            <a:off x="376238" y="311150"/>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ts val="3000"/>
              </a:lnSpc>
            </a:pPr>
            <a:r>
              <a:rPr lang="en-US" altLang="en-US" sz="3600" b="1" dirty="0">
                <a:solidFill>
                  <a:schemeClr val="bg1"/>
                </a:solidFill>
                <a:latin typeface="Book Antiqua" panose="02040602050305030304" pitchFamily="18" charset="0"/>
              </a:rPr>
              <a:t>Local Funds (continued)</a:t>
            </a:r>
          </a:p>
        </p:txBody>
      </p:sp>
      <p:sp>
        <p:nvSpPr>
          <p:cNvPr id="5" name="TextBox 2">
            <a:extLst>
              <a:ext uri="{FF2B5EF4-FFF2-40B4-BE49-F238E27FC236}">
                <a16:creationId xmlns:a16="http://schemas.microsoft.com/office/drawing/2014/main" id="{A4D70D33-00A3-4173-8A66-45C0370AC610}"/>
              </a:ext>
            </a:extLst>
          </p:cNvPr>
          <p:cNvSpPr txBox="1">
            <a:spLocks noChangeArrowheads="1"/>
          </p:cNvSpPr>
          <p:nvPr/>
        </p:nvSpPr>
        <p:spPr bwMode="auto">
          <a:xfrm>
            <a:off x="0" y="1500188"/>
            <a:ext cx="8875713" cy="5140325"/>
          </a:xfrm>
          <a:prstGeom prst="rect">
            <a:avLst/>
          </a:prstGeom>
          <a:noFill/>
          <a:ln>
            <a:noFill/>
          </a:ln>
        </p:spPr>
        <p:txBody>
          <a:bodyPr>
            <a:spAutoFit/>
          </a:bodyPr>
          <a:lstStyle>
            <a:lvl1pPr marL="342900" indent="-34290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200150" indent="-28575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lvl="1">
              <a:lnSpc>
                <a:spcPct val="100000"/>
              </a:lnSpc>
              <a:spcBef>
                <a:spcPct val="0"/>
              </a:spcBef>
              <a:buFont typeface="Wingdings" panose="05000000000000000000" pitchFamily="2" charset="2"/>
              <a:buChar char="ü"/>
              <a:defRPr/>
            </a:pPr>
            <a:r>
              <a:rPr lang="en-US" altLang="en-US" sz="2000" u="sng" dirty="0">
                <a:latin typeface="Arial" panose="020B0604020202020204" pitchFamily="34" charset="0"/>
              </a:rPr>
              <a:t>Student Activities and Services – Board Regulation 7.003(4)(e) </a:t>
            </a:r>
          </a:p>
          <a:p>
            <a:pPr lvl="2">
              <a:lnSpc>
                <a:spcPct val="100000"/>
              </a:lnSpc>
              <a:spcBef>
                <a:spcPct val="0"/>
              </a:spcBef>
              <a:buFont typeface="Wingdings" panose="05000000000000000000" pitchFamily="2" charset="2"/>
              <a:buChar char="ü"/>
              <a:defRPr/>
            </a:pPr>
            <a:r>
              <a:rPr lang="en-US" altLang="en-US" dirty="0">
                <a:latin typeface="Arial" panose="020B0604020202020204" pitchFamily="34" charset="0"/>
              </a:rPr>
              <a:t>Funding from the activities &amp; service (A&amp;S) fee to support student government operations and student activities such as clubs and organizations. </a:t>
            </a:r>
          </a:p>
          <a:p>
            <a:pPr lvl="2">
              <a:lnSpc>
                <a:spcPct val="100000"/>
              </a:lnSpc>
              <a:spcBef>
                <a:spcPct val="0"/>
              </a:spcBef>
              <a:buFont typeface="Wingdings" panose="05000000000000000000" pitchFamily="2" charset="2"/>
              <a:buChar char="ü"/>
              <a:defRPr/>
            </a:pPr>
            <a:r>
              <a:rPr lang="en-US" altLang="en-US" dirty="0">
                <a:latin typeface="Arial" panose="020B0604020202020204" pitchFamily="34" charset="0"/>
              </a:rPr>
              <a:t>The student A&amp;S fees shall be expended for lawful purposes to benefit the student body in general.</a:t>
            </a:r>
          </a:p>
          <a:p>
            <a:pPr lvl="2">
              <a:lnSpc>
                <a:spcPct val="100000"/>
              </a:lnSpc>
              <a:spcBef>
                <a:spcPct val="0"/>
              </a:spcBef>
              <a:buFont typeface="Wingdings" panose="05000000000000000000" pitchFamily="2" charset="2"/>
              <a:buChar char="ü"/>
              <a:defRPr/>
            </a:pPr>
            <a:endParaRPr lang="en-US" altLang="en-US" dirty="0">
              <a:latin typeface="Arial" panose="020B0604020202020204" pitchFamily="34" charset="0"/>
            </a:endParaRPr>
          </a:p>
          <a:p>
            <a:pPr lvl="1">
              <a:spcBef>
                <a:spcPct val="0"/>
              </a:spcBef>
              <a:buFont typeface="Wingdings" panose="05000000000000000000" pitchFamily="2" charset="2"/>
              <a:buChar char="ü"/>
              <a:defRPr/>
            </a:pPr>
            <a:r>
              <a:rPr lang="en-US" altLang="en-US" sz="2000" u="sng" dirty="0">
                <a:latin typeface="Arial" panose="020B0604020202020204" pitchFamily="34" charset="0"/>
              </a:rPr>
              <a:t>Technology Fee – Board Regulation 7.003(5)</a:t>
            </a:r>
          </a:p>
          <a:p>
            <a:pPr lvl="2">
              <a:spcBef>
                <a:spcPct val="0"/>
              </a:spcBef>
              <a:buFont typeface="Wingdings" panose="05000000000000000000" pitchFamily="2" charset="2"/>
              <a:buChar char="ü"/>
              <a:defRPr/>
            </a:pPr>
            <a:r>
              <a:rPr lang="en-US" altLang="en-US" dirty="0">
                <a:latin typeface="Arial" panose="020B0604020202020204" pitchFamily="34" charset="0"/>
              </a:rPr>
              <a:t>The fee may be up to 5 percent of the tuition charged per credit hour. The revenue from this fee shall be used to enhance instructional technology resources for students and faculty.</a:t>
            </a:r>
          </a:p>
          <a:p>
            <a:pPr lvl="2">
              <a:spcBef>
                <a:spcPct val="0"/>
              </a:spcBef>
              <a:buFont typeface="Wingdings" panose="05000000000000000000" pitchFamily="2" charset="2"/>
              <a:buChar char="ü"/>
              <a:defRPr/>
            </a:pPr>
            <a:endParaRPr lang="en-US" altLang="en-US" u="sng" dirty="0">
              <a:latin typeface="Arial" panose="020B0604020202020204" pitchFamily="34" charset="0"/>
            </a:endParaRPr>
          </a:p>
          <a:p>
            <a:pPr marL="742950" lvl="2">
              <a:spcBef>
                <a:spcPct val="0"/>
              </a:spcBef>
              <a:buFont typeface="Wingdings" panose="05000000000000000000" pitchFamily="2" charset="2"/>
              <a:buChar char="ü"/>
              <a:defRPr/>
            </a:pPr>
            <a:r>
              <a:rPr lang="en-US" altLang="en-US" u="sng" dirty="0">
                <a:latin typeface="Arial" panose="020B0604020202020204" pitchFamily="34" charset="0"/>
              </a:rPr>
              <a:t>Student Financial Aid Fee – Board Regulation 7.003(17)</a:t>
            </a:r>
          </a:p>
          <a:p>
            <a:pPr marL="1200150" lvl="1">
              <a:lnSpc>
                <a:spcPct val="100000"/>
              </a:lnSpc>
              <a:spcBef>
                <a:spcPct val="0"/>
              </a:spcBef>
              <a:buFont typeface="Wingdings" panose="05000000000000000000" pitchFamily="2" charset="2"/>
              <a:buChar char="ü"/>
              <a:defRPr/>
            </a:pPr>
            <a:r>
              <a:rPr lang="en-US" altLang="en-US" sz="2000" dirty="0">
                <a:latin typeface="Arial" panose="020B0604020202020204" pitchFamily="34" charset="0"/>
              </a:rPr>
              <a:t>This fee is collected for financial aid purposes in an amount not to exceed 5 percent of the tuition and out-of-state fee.</a:t>
            </a:r>
          </a:p>
          <a:p>
            <a:pPr marL="1200150" lvl="1">
              <a:lnSpc>
                <a:spcPct val="100000"/>
              </a:lnSpc>
              <a:spcBef>
                <a:spcPct val="0"/>
              </a:spcBef>
              <a:buFont typeface="Wingdings" panose="05000000000000000000" pitchFamily="2" charset="2"/>
              <a:buChar char="ü"/>
              <a:defRPr/>
            </a:pPr>
            <a:r>
              <a:rPr lang="en-US" altLang="en-US" sz="2000" dirty="0">
                <a:latin typeface="Arial" panose="020B0604020202020204" pitchFamily="34" charset="0"/>
              </a:rPr>
              <a:t>Minimum of 75 percent mandated for need-based student aid.</a:t>
            </a:r>
          </a:p>
          <a:p>
            <a:pPr lvl="2">
              <a:lnSpc>
                <a:spcPct val="100000"/>
              </a:lnSpc>
              <a:spcBef>
                <a:spcPct val="0"/>
              </a:spcBef>
              <a:buFont typeface="Wingdings" panose="05000000000000000000" pitchFamily="2" charset="2"/>
              <a:buChar char="ü"/>
              <a:defRPr/>
            </a:pPr>
            <a:endParaRPr lang="en-US" altLang="en-US" dirty="0">
              <a:latin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5D90F0D3-3B86-4698-A0EF-EA7D46503BC6}"/>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25603" name="Title 1">
            <a:extLst>
              <a:ext uri="{FF2B5EF4-FFF2-40B4-BE49-F238E27FC236}">
                <a16:creationId xmlns:a16="http://schemas.microsoft.com/office/drawing/2014/main" id="{4D08EE91-B1EC-48A5-8705-7090715B6936}"/>
              </a:ext>
            </a:extLst>
          </p:cNvPr>
          <p:cNvSpPr txBox="1">
            <a:spLocks/>
          </p:cNvSpPr>
          <p:nvPr/>
        </p:nvSpPr>
        <p:spPr bwMode="auto">
          <a:xfrm>
            <a:off x="261938" y="274638"/>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3600" b="1" dirty="0">
                <a:solidFill>
                  <a:schemeClr val="bg1"/>
                </a:solidFill>
                <a:latin typeface="Utopia Std" panose="02040603060506020204" pitchFamily="18" charset="0"/>
              </a:rPr>
              <a:t>Faculty Practice – Regulation 9.007</a:t>
            </a:r>
          </a:p>
        </p:txBody>
      </p:sp>
      <p:sp>
        <p:nvSpPr>
          <p:cNvPr id="25604" name="TextBox 2">
            <a:extLst>
              <a:ext uri="{FF2B5EF4-FFF2-40B4-BE49-F238E27FC236}">
                <a16:creationId xmlns:a16="http://schemas.microsoft.com/office/drawing/2014/main" id="{57065818-AA42-433D-8BA6-0A98C65A0795}"/>
              </a:ext>
            </a:extLst>
          </p:cNvPr>
          <p:cNvSpPr txBox="1">
            <a:spLocks noChangeArrowheads="1"/>
          </p:cNvSpPr>
          <p:nvPr/>
        </p:nvSpPr>
        <p:spPr bwMode="auto">
          <a:xfrm>
            <a:off x="-207963" y="1477963"/>
            <a:ext cx="4459288"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r>
              <a:rPr lang="en-US" altLang="en-US" dirty="0"/>
              <a:t>Related to the activities for the state universities’ medical schools and health centers. This budget must report the monetary level of clinical activity regarding the training of students, post-graduate health professionals, and medical faculty.</a:t>
            </a:r>
          </a:p>
          <a:p>
            <a:pPr lvl="1"/>
            <a:endParaRPr lang="en-US" altLang="en-US" dirty="0"/>
          </a:p>
          <a:p>
            <a:pPr lvl="1"/>
            <a:r>
              <a:rPr lang="en-US" altLang="en-US" dirty="0"/>
              <a:t>University Faculty Practice Plans have been established to facilitate the orderly collection, distribution, and regulation of fees generated by faculty members engaged in healthcare services to patients as an integral part of their academic activities and employment as university faculty. </a:t>
            </a:r>
          </a:p>
        </p:txBody>
      </p:sp>
      <p:graphicFrame>
        <p:nvGraphicFramePr>
          <p:cNvPr id="25605" name="Chart 6">
            <a:extLst>
              <a:ext uri="{FF2B5EF4-FFF2-40B4-BE49-F238E27FC236}">
                <a16:creationId xmlns:a16="http://schemas.microsoft.com/office/drawing/2014/main" id="{15F9B501-EBB5-40AF-B612-18191B1930E1}"/>
              </a:ext>
            </a:extLst>
          </p:cNvPr>
          <p:cNvGraphicFramePr>
            <a:graphicFrameLocks/>
          </p:cNvGraphicFramePr>
          <p:nvPr>
            <p:extLst>
              <p:ext uri="{D42A27DB-BD31-4B8C-83A1-F6EECF244321}">
                <p14:modId xmlns:p14="http://schemas.microsoft.com/office/powerpoint/2010/main" val="1045393531"/>
              </p:ext>
            </p:extLst>
          </p:nvPr>
        </p:nvGraphicFramePr>
        <p:xfrm>
          <a:off x="4251325" y="1116013"/>
          <a:ext cx="4840846" cy="4800600"/>
        </p:xfrm>
        <a:graphic>
          <a:graphicData uri="http://schemas.openxmlformats.org/presentationml/2006/ole">
            <mc:AlternateContent xmlns:mc="http://schemas.openxmlformats.org/markup-compatibility/2006">
              <mc:Choice xmlns:v="urn:schemas-microsoft-com:vml" Requires="v">
                <p:oleObj spid="_x0000_s25618" name="Chart" r:id="rId3" imgW="5676914" imgH="4962435" progId="Excel.Chart.8">
                  <p:embed/>
                </p:oleObj>
              </mc:Choice>
              <mc:Fallback>
                <p:oleObj name="Chart" r:id="rId3" imgW="5676914" imgH="4962435" progId="Excel.Chart.8">
                  <p:embed/>
                  <p:pic>
                    <p:nvPicPr>
                      <p:cNvPr id="0" name="Chart 6"/>
                      <p:cNvPicPr>
                        <a:picLocks noChangeArrowheads="1"/>
                      </p:cNvPicPr>
                      <p:nvPr/>
                    </p:nvPicPr>
                    <p:blipFill>
                      <a:blip r:embed="rId4"/>
                      <a:srcRect/>
                      <a:stretch>
                        <a:fillRect/>
                      </a:stretch>
                    </p:blipFill>
                    <p:spPr bwMode="auto">
                      <a:xfrm>
                        <a:off x="4251325" y="1116013"/>
                        <a:ext cx="4840846" cy="4800600"/>
                      </a:xfrm>
                      <a:prstGeom prst="rect">
                        <a:avLst/>
                      </a:prstGeom>
                      <a:noFill/>
                      <a:ln>
                        <a:noFill/>
                      </a:ln>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2">
            <a:extLst>
              <a:ext uri="{FF2B5EF4-FFF2-40B4-BE49-F238E27FC236}">
                <a16:creationId xmlns:a16="http://schemas.microsoft.com/office/drawing/2014/main" id="{53AB06CB-53AB-4D4A-A9D0-05CFADF924D4}"/>
              </a:ext>
            </a:extLst>
          </p:cNvPr>
          <p:cNvSpPr>
            <a:spLocks noGrp="1"/>
          </p:cNvSpPr>
          <p:nvPr>
            <p:ph sz="quarter" idx="4294967295"/>
          </p:nvPr>
        </p:nvSpPr>
        <p:spPr bwMode="auto">
          <a:xfrm>
            <a:off x="431800" y="1549400"/>
            <a:ext cx="8010525" cy="48196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Font typeface="Arial" panose="020B0604020202020204" pitchFamily="34" charset="0"/>
              <a:buNone/>
            </a:pPr>
            <a:r>
              <a:rPr lang="en-US" altLang="en-US" sz="2400" dirty="0">
                <a:latin typeface="Arial" panose="020B0604020202020204" pitchFamily="34" charset="0"/>
                <a:cs typeface="Arial" panose="020B0604020202020204" pitchFamily="34" charset="0"/>
              </a:rPr>
              <a:t>The following slide presentation hits the high points on the delegation of authority to Boards of Trustees, fiscal responsibilities of the Trustees, parameters surrounding the expenditure of funds, and key statutes and regulations that provide dos and don’ts on the use of funds. </a:t>
            </a:r>
          </a:p>
          <a:p>
            <a:pPr marL="0" indent="0" eaLnBrk="1" hangingPunct="1">
              <a:buFont typeface="Arial" panose="020B0604020202020204" pitchFamily="34" charset="0"/>
              <a:buNone/>
            </a:pPr>
            <a:endParaRPr lang="en-US" altLang="en-US" sz="2400" dirty="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r>
              <a:rPr lang="en-US" altLang="en-US" sz="2400" dirty="0">
                <a:latin typeface="Arial" panose="020B0604020202020204" pitchFamily="34" charset="0"/>
                <a:cs typeface="Arial" panose="020B0604020202020204" pitchFamily="34" charset="0"/>
              </a:rPr>
              <a:t>The first set of slides will focus on operating funds and the final set on fixed capital outlay funds.</a:t>
            </a:r>
          </a:p>
          <a:p>
            <a:pPr marL="0" indent="0">
              <a:buFont typeface="Arial" panose="020B0604020202020204" pitchFamily="34" charset="0"/>
              <a:buNone/>
            </a:pPr>
            <a:endParaRPr lang="en-US" altLang="en-US" sz="1200" dirty="0"/>
          </a:p>
        </p:txBody>
      </p:sp>
      <p:sp>
        <p:nvSpPr>
          <p:cNvPr id="3" name="Title 1">
            <a:extLst>
              <a:ext uri="{FF2B5EF4-FFF2-40B4-BE49-F238E27FC236}">
                <a16:creationId xmlns:a16="http://schemas.microsoft.com/office/drawing/2014/main" id="{4434F70A-BBBB-48EA-81C9-43BE0702F64F}"/>
              </a:ext>
            </a:extLst>
          </p:cNvPr>
          <p:cNvSpPr txBox="1">
            <a:spLocks/>
          </p:cNvSpPr>
          <p:nvPr/>
        </p:nvSpPr>
        <p:spPr>
          <a:xfrm>
            <a:off x="123825" y="117475"/>
            <a:ext cx="9134475" cy="893763"/>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defRPr/>
            </a:pPr>
            <a:r>
              <a:rPr lang="en-US" sz="3600" b="1" dirty="0">
                <a:solidFill>
                  <a:schemeClr val="bg1"/>
                </a:solidFill>
                <a:effectLst>
                  <a:outerShdw blurRad="50800" dist="38100" dir="2700000" algn="tl" rotWithShape="0">
                    <a:prstClr val="black">
                      <a:alpha val="40000"/>
                    </a:prstClr>
                  </a:outerShdw>
                </a:effectLst>
                <a:latin typeface="Utopia Std" panose="02040603060506020204" pitchFamily="18" charset="0"/>
                <a:cs typeface="Arial" panose="020B0604020202020204" pitchFamily="34" charset="0"/>
              </a:rPr>
              <a:t>Flavors of Money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59C0E428-3E8F-4FF2-86B5-5D1007A61D09}"/>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FR" altLang="en-US" sz="36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endParaRPr>
          </a:p>
        </p:txBody>
      </p:sp>
      <p:sp>
        <p:nvSpPr>
          <p:cNvPr id="26627" name="Title 1">
            <a:extLst>
              <a:ext uri="{FF2B5EF4-FFF2-40B4-BE49-F238E27FC236}">
                <a16:creationId xmlns:a16="http://schemas.microsoft.com/office/drawing/2014/main" id="{DFF83770-E4F3-41BA-838B-FA463197E045}"/>
              </a:ext>
            </a:extLst>
          </p:cNvPr>
          <p:cNvSpPr txBox="1">
            <a:spLocks/>
          </p:cNvSpPr>
          <p:nvPr/>
        </p:nvSpPr>
        <p:spPr bwMode="auto">
          <a:xfrm>
            <a:off x="228600" y="320675"/>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ts val="3000"/>
              </a:lnSpc>
              <a:spcBef>
                <a:spcPct val="0"/>
              </a:spcBef>
              <a:spcAft>
                <a:spcPct val="0"/>
              </a:spcAft>
              <a:buClrTx/>
              <a:buSzTx/>
              <a:buFontTx/>
              <a:buNone/>
              <a:tabLst/>
              <a:defRPr/>
            </a:pPr>
            <a:r>
              <a:rPr kumimoji="0" lang="en-US" altLang="en-US" sz="36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rPr>
              <a:t>SUS 2022-2023 Fixed Capital Outlay</a:t>
            </a:r>
          </a:p>
        </p:txBody>
      </p:sp>
      <p:sp>
        <p:nvSpPr>
          <p:cNvPr id="2" name="TextBox 1">
            <a:extLst>
              <a:ext uri="{FF2B5EF4-FFF2-40B4-BE49-F238E27FC236}">
                <a16:creationId xmlns:a16="http://schemas.microsoft.com/office/drawing/2014/main" id="{7690D73B-5AC3-4EE3-93DD-BD284BBB2EDE}"/>
              </a:ext>
            </a:extLst>
          </p:cNvPr>
          <p:cNvSpPr txBox="1"/>
          <p:nvPr/>
        </p:nvSpPr>
        <p:spPr>
          <a:xfrm>
            <a:off x="3609975" y="5486400"/>
            <a:ext cx="2019300" cy="384721"/>
          </a:xfrm>
          <a:prstGeom prst="rect">
            <a:avLst/>
          </a:prstGeom>
          <a:solidFill>
            <a:schemeClr val="bg1">
              <a:lumMod val="85000"/>
            </a:schemeClr>
          </a:solidFill>
          <a:ln w="12700">
            <a:solidFill>
              <a:srgbClr val="002060"/>
            </a:solidFill>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9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$940.2 Million</a:t>
            </a:r>
          </a:p>
        </p:txBody>
      </p:sp>
      <p:graphicFrame>
        <p:nvGraphicFramePr>
          <p:cNvPr id="6" name="Chart 5">
            <a:extLst>
              <a:ext uri="{FF2B5EF4-FFF2-40B4-BE49-F238E27FC236}">
                <a16:creationId xmlns:a16="http://schemas.microsoft.com/office/drawing/2014/main" id="{EAADD367-5961-4908-9BC1-E4539872453F}"/>
              </a:ext>
            </a:extLst>
          </p:cNvPr>
          <p:cNvGraphicFramePr/>
          <p:nvPr/>
        </p:nvGraphicFramePr>
        <p:xfrm>
          <a:off x="681318" y="1162051"/>
          <a:ext cx="7628964" cy="454846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BF740170-69BA-4681-916D-17161F408A99}"/>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FR" altLang="en-US" sz="36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endParaRPr>
          </a:p>
        </p:txBody>
      </p:sp>
      <p:sp>
        <p:nvSpPr>
          <p:cNvPr id="27651" name="Title 1">
            <a:extLst>
              <a:ext uri="{FF2B5EF4-FFF2-40B4-BE49-F238E27FC236}">
                <a16:creationId xmlns:a16="http://schemas.microsoft.com/office/drawing/2014/main" id="{4980945F-69FC-4883-8DCE-5AA7C1465BB6}"/>
              </a:ext>
            </a:extLst>
          </p:cNvPr>
          <p:cNvSpPr txBox="1">
            <a:spLocks/>
          </p:cNvSpPr>
          <p:nvPr/>
        </p:nvSpPr>
        <p:spPr bwMode="auto">
          <a:xfrm>
            <a:off x="239713" y="279400"/>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US" altLang="en-US" sz="36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rPr>
              <a:t>Fixed Capital Outlay</a:t>
            </a:r>
          </a:p>
        </p:txBody>
      </p:sp>
      <p:sp>
        <p:nvSpPr>
          <p:cNvPr id="27652" name="TextBox 4">
            <a:extLst>
              <a:ext uri="{FF2B5EF4-FFF2-40B4-BE49-F238E27FC236}">
                <a16:creationId xmlns:a16="http://schemas.microsoft.com/office/drawing/2014/main" id="{8F6EDF84-9559-4C25-8A5F-D759DD507DF1}"/>
              </a:ext>
            </a:extLst>
          </p:cNvPr>
          <p:cNvSpPr txBox="1">
            <a:spLocks noChangeArrowheads="1"/>
          </p:cNvSpPr>
          <p:nvPr/>
        </p:nvSpPr>
        <p:spPr bwMode="auto">
          <a:xfrm>
            <a:off x="163512" y="1515036"/>
            <a:ext cx="8595005" cy="436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7663" indent="-347663" defTabSz="723900">
              <a:defRPr>
                <a:solidFill>
                  <a:schemeClr val="tx1"/>
                </a:solidFill>
                <a:latin typeface="Arial" panose="020B0604020202020204" pitchFamily="34" charset="0"/>
                <a:cs typeface="Arial" panose="020B0604020202020204" pitchFamily="34" charset="0"/>
              </a:defRPr>
            </a:lvl1pPr>
            <a:lvl2pPr marL="742950" indent="-285750" defTabSz="723900">
              <a:defRPr>
                <a:solidFill>
                  <a:schemeClr val="tx1"/>
                </a:solidFill>
                <a:latin typeface="Arial" panose="020B0604020202020204" pitchFamily="34" charset="0"/>
                <a:cs typeface="Arial" panose="020B0604020202020204" pitchFamily="34" charset="0"/>
              </a:defRPr>
            </a:lvl2pPr>
            <a:lvl3pPr marL="1143000" indent="-228600" defTabSz="723900">
              <a:defRPr>
                <a:solidFill>
                  <a:schemeClr val="tx1"/>
                </a:solidFill>
                <a:latin typeface="Arial" panose="020B0604020202020204" pitchFamily="34" charset="0"/>
                <a:cs typeface="Arial" panose="020B0604020202020204" pitchFamily="34" charset="0"/>
              </a:defRPr>
            </a:lvl3pPr>
            <a:lvl4pPr marL="1600200" indent="-228600" defTabSz="723900">
              <a:defRPr>
                <a:solidFill>
                  <a:schemeClr val="tx1"/>
                </a:solidFill>
                <a:latin typeface="Arial" panose="020B0604020202020204" pitchFamily="34" charset="0"/>
                <a:cs typeface="Arial" panose="020B0604020202020204" pitchFamily="34" charset="0"/>
              </a:defRPr>
            </a:lvl4pPr>
            <a:lvl5pPr marL="2057400" indent="-228600" defTabSz="723900">
              <a:defRPr>
                <a:solidFill>
                  <a:schemeClr val="tx1"/>
                </a:solidFill>
                <a:latin typeface="Arial" panose="020B0604020202020204" pitchFamily="34" charset="0"/>
                <a:cs typeface="Arial" panose="020B0604020202020204" pitchFamily="34" charset="0"/>
              </a:defRPr>
            </a:lvl5pPr>
            <a:lvl6pPr marL="2514600" indent="-228600" defTabSz="723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723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723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7239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347663" marR="0" lvl="0" indent="-347663" algn="l" defTabSz="723900" rtl="0" eaLnBrk="0" fontAlgn="base" latinLnBrk="0" hangingPunct="0">
              <a:lnSpc>
                <a:spcPct val="100000"/>
              </a:lnSpc>
              <a:spcBef>
                <a:spcPct val="20000"/>
              </a:spcBef>
              <a:spcAft>
                <a:spcPts val="1000"/>
              </a:spcAft>
              <a:buClr>
                <a:srgbClr val="001D4D"/>
              </a:buClr>
              <a:buSzTx/>
              <a:buFontTx/>
              <a:buChar char="•"/>
              <a:tabLst/>
              <a:defRPr/>
            </a:pPr>
            <a:r>
              <a:rPr kumimoji="0" lang="en-US" altLang="en-US" sz="1800" b="1" i="0" u="none" strike="noStrike" kern="1200" cap="none" spc="0" normalizeH="0" baseline="0" noProof="0" dirty="0">
                <a:ln>
                  <a:noFill/>
                </a:ln>
                <a:solidFill>
                  <a:srgbClr val="001D4D"/>
                </a:solidFill>
                <a:effectLst/>
                <a:uLnTx/>
                <a:uFillTx/>
                <a:latin typeface="Arial" panose="020B0604020202020204" pitchFamily="34" charset="0"/>
                <a:ea typeface="+mn-ea"/>
                <a:cs typeface="Arial" panose="020B0604020202020204" pitchFamily="34" charset="0"/>
              </a:rPr>
              <a:t>Public Education Capital Outlay (PECO)</a:t>
            </a:r>
            <a:r>
              <a:rPr kumimoji="0" lang="en-US" altLang="en-US" sz="1800" b="0" i="0" u="none" strike="noStrike" kern="1200" cap="none" spc="0" normalizeH="0" baseline="0" noProof="0" dirty="0">
                <a:ln>
                  <a:noFill/>
                </a:ln>
                <a:solidFill>
                  <a:srgbClr val="001D4D"/>
                </a:solidFill>
                <a:effectLst/>
                <a:uLnTx/>
                <a:uFillTx/>
                <a:latin typeface="Arial" panose="020B0604020202020204" pitchFamily="34" charset="0"/>
                <a:ea typeface="+mn-ea"/>
                <a:cs typeface="Arial" panose="020B0604020202020204" pitchFamily="34" charset="0"/>
              </a:rPr>
              <a:t> – Funded by the Gross Receipts Tax, which is a 2.5 percent levy on the gross receipts of electric, gas and telecommunications.  This tax is devoted entirely to the PECO and Debt Service Trust fund and is the major state source of revenue dedicated to K-20 facilities. Funds are used for renovation/remodeling, new construction and/or land acquisition.</a:t>
            </a:r>
          </a:p>
          <a:p>
            <a:pPr marL="347663" marR="0" lvl="0" indent="-347663" algn="l" defTabSz="723900" rtl="0" eaLnBrk="0" fontAlgn="base" latinLnBrk="0" hangingPunct="0">
              <a:lnSpc>
                <a:spcPct val="100000"/>
              </a:lnSpc>
              <a:spcBef>
                <a:spcPct val="20000"/>
              </a:spcBef>
              <a:spcAft>
                <a:spcPts val="1000"/>
              </a:spcAft>
              <a:buClr>
                <a:srgbClr val="001D4D"/>
              </a:buClr>
              <a:buSzTx/>
              <a:buFontTx/>
              <a:buChar char="•"/>
              <a:tabLst/>
              <a:defRPr/>
            </a:pPr>
            <a:r>
              <a:rPr kumimoji="0" lang="en-US" altLang="en-US" sz="1800" b="1" i="0" u="none" strike="noStrike" kern="1200" cap="none" spc="0" normalizeH="0" baseline="0" noProof="0" dirty="0">
                <a:ln>
                  <a:noFill/>
                </a:ln>
                <a:solidFill>
                  <a:srgbClr val="001D4D"/>
                </a:solidFill>
                <a:effectLst/>
                <a:uLnTx/>
                <a:uFillTx/>
                <a:latin typeface="Arial" panose="020B0604020202020204" pitchFamily="34" charset="0"/>
                <a:ea typeface="+mn-ea"/>
                <a:cs typeface="Arial" panose="020B0604020202020204" pitchFamily="34" charset="0"/>
              </a:rPr>
              <a:t>Capital Improvement Trust Fund Fee (CITF)</a:t>
            </a:r>
            <a:r>
              <a:rPr kumimoji="0" lang="en-US" altLang="en-US" sz="1800" b="0" i="0" u="none" strike="noStrike" kern="1200" cap="none" spc="0" normalizeH="0" baseline="0" noProof="0" dirty="0">
                <a:ln>
                  <a:noFill/>
                </a:ln>
                <a:solidFill>
                  <a:srgbClr val="001D4D"/>
                </a:solidFill>
                <a:effectLst/>
                <a:uLnTx/>
                <a:uFillTx/>
                <a:latin typeface="Arial" panose="020B0604020202020204" pitchFamily="34" charset="0"/>
                <a:ea typeface="+mn-ea"/>
                <a:cs typeface="Arial" panose="020B0604020202020204" pitchFamily="34" charset="0"/>
              </a:rPr>
              <a:t> – Funded by student fees and used for student related projects. This fee can be no more than 10 percent of tuition. Board Regulation 7.003(16)</a:t>
            </a:r>
          </a:p>
          <a:p>
            <a:pPr marL="347663" marR="0" lvl="0" indent="-347663" algn="l" defTabSz="723900" rtl="0" eaLnBrk="0" fontAlgn="base" latinLnBrk="0" hangingPunct="0">
              <a:lnSpc>
                <a:spcPct val="100000"/>
              </a:lnSpc>
              <a:spcBef>
                <a:spcPct val="20000"/>
              </a:spcBef>
              <a:spcAft>
                <a:spcPts val="1000"/>
              </a:spcAft>
              <a:buClr>
                <a:srgbClr val="001D4D"/>
              </a:buClr>
              <a:buSzTx/>
              <a:buFontTx/>
              <a:buChar char="•"/>
              <a:tabLst/>
              <a:defRPr/>
            </a:pPr>
            <a:r>
              <a:rPr kumimoji="0" lang="en-US" altLang="en-US" sz="1800" b="1" i="0" u="none" strike="noStrike" kern="1200" cap="none" spc="0" normalizeH="0" baseline="0" noProof="0" dirty="0">
                <a:ln>
                  <a:noFill/>
                </a:ln>
                <a:solidFill>
                  <a:srgbClr val="001D4D"/>
                </a:solidFill>
                <a:effectLst/>
                <a:uLnTx/>
                <a:uFillTx/>
                <a:latin typeface="Arial" panose="020B0604020202020204" pitchFamily="34" charset="0"/>
                <a:ea typeface="+mn-ea"/>
                <a:cs typeface="Arial" panose="020B0604020202020204" pitchFamily="34" charset="0"/>
              </a:rPr>
              <a:t>State Fiscal Recovery Fund (SFRF) </a:t>
            </a:r>
            <a:r>
              <a:rPr kumimoji="0" lang="en-US" altLang="en-US" sz="1800" b="0" i="0" u="none" strike="noStrike" kern="1200" cap="none" spc="0" normalizeH="0" baseline="0" noProof="0" dirty="0">
                <a:ln>
                  <a:noFill/>
                </a:ln>
                <a:solidFill>
                  <a:srgbClr val="001D4D"/>
                </a:solidFill>
                <a:effectLst/>
                <a:uLnTx/>
                <a:uFillTx/>
                <a:latin typeface="Arial" panose="020B0604020202020204" pitchFamily="34" charset="0"/>
                <a:ea typeface="+mn-ea"/>
                <a:cs typeface="Arial" panose="020B0604020202020204" pitchFamily="34" charset="0"/>
              </a:rPr>
              <a:t>– Nonrecurring appropriations from General Revenue, representing funds from the State’s allocation from the </a:t>
            </a:r>
            <a:r>
              <a:rPr kumimoji="0" lang="en-US" altLang="en-US" sz="1800" b="0" i="0" u="sng" strike="noStrike" kern="1200" cap="none" spc="0" normalizeH="0" baseline="0" noProof="0" dirty="0">
                <a:ln>
                  <a:noFill/>
                </a:ln>
                <a:solidFill>
                  <a:srgbClr val="001D4D"/>
                </a:solidFill>
                <a:effectLst/>
                <a:uLnTx/>
                <a:uFillTx/>
                <a:latin typeface="Arial" panose="020B0604020202020204" pitchFamily="34" charset="0"/>
                <a:ea typeface="+mn-ea"/>
                <a:cs typeface="Arial" panose="020B0604020202020204" pitchFamily="34" charset="0"/>
              </a:rPr>
              <a:t>federal</a:t>
            </a:r>
            <a:r>
              <a:rPr kumimoji="0" lang="en-US" altLang="en-US" sz="1800" b="0" i="0" u="none" strike="noStrike" kern="1200" cap="none" spc="0" normalizeH="0" baseline="0" noProof="0" dirty="0">
                <a:ln>
                  <a:noFill/>
                </a:ln>
                <a:solidFill>
                  <a:srgbClr val="001D4D"/>
                </a:solidFill>
                <a:effectLst/>
                <a:uLnTx/>
                <a:uFillTx/>
                <a:latin typeface="Arial" panose="020B0604020202020204" pitchFamily="34" charset="0"/>
                <a:ea typeface="+mn-ea"/>
                <a:cs typeface="Arial" panose="020B0604020202020204" pitchFamily="34" charset="0"/>
              </a:rPr>
              <a:t> Coronavirus State Fiscal Recovery Fund (Public Law 117-2) for the purpose of responding to the negative economic impacts of the COVID-19 public health emergency. </a:t>
            </a:r>
            <a:endParaRPr kumimoji="0" lang="en-US" altLang="en-US" sz="2000" b="0" i="0" u="none" strike="noStrike" kern="1200" cap="none" spc="0" normalizeH="0" baseline="0" noProof="0" dirty="0">
              <a:ln>
                <a:noFill/>
              </a:ln>
              <a:solidFill>
                <a:srgbClr val="001D4D"/>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2A97BEDE-0AB4-440A-B652-86A2542F5887}"/>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FR" altLang="en-US" sz="36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endParaRPr>
          </a:p>
        </p:txBody>
      </p:sp>
      <p:sp>
        <p:nvSpPr>
          <p:cNvPr id="28675" name="Title 1">
            <a:extLst>
              <a:ext uri="{FF2B5EF4-FFF2-40B4-BE49-F238E27FC236}">
                <a16:creationId xmlns:a16="http://schemas.microsoft.com/office/drawing/2014/main" id="{1C45C0B3-DF8A-4F51-9E5B-0D616492DA42}"/>
              </a:ext>
            </a:extLst>
          </p:cNvPr>
          <p:cNvSpPr txBox="1">
            <a:spLocks/>
          </p:cNvSpPr>
          <p:nvPr/>
        </p:nvSpPr>
        <p:spPr bwMode="auto">
          <a:xfrm>
            <a:off x="285749" y="92075"/>
            <a:ext cx="8436909"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rPr>
              <a:t>SUS Authorized Funding Sources for Fixed Capital Outlay (FCO) Projects</a:t>
            </a:r>
          </a:p>
        </p:txBody>
      </p:sp>
      <p:sp>
        <p:nvSpPr>
          <p:cNvPr id="28676" name="Text Placeholder 2">
            <a:extLst>
              <a:ext uri="{FF2B5EF4-FFF2-40B4-BE49-F238E27FC236}">
                <a16:creationId xmlns:a16="http://schemas.microsoft.com/office/drawing/2014/main" id="{EFA3967C-9D08-4BA5-9122-FFA0DAB8E105}"/>
              </a:ext>
            </a:extLst>
          </p:cNvPr>
          <p:cNvSpPr txBox="1">
            <a:spLocks/>
          </p:cNvSpPr>
          <p:nvPr/>
        </p:nvSpPr>
        <p:spPr bwMode="auto">
          <a:xfrm>
            <a:off x="384175" y="1595718"/>
            <a:ext cx="8223250" cy="4598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90000"/>
              </a:lnSpc>
              <a:spcBef>
                <a:spcPts val="1000"/>
              </a:spcBef>
              <a:spcAft>
                <a:spcPts val="600"/>
              </a:spcAft>
              <a:buClrTx/>
              <a:buSzTx/>
              <a:buFontTx/>
              <a:buNone/>
              <a:tabLst/>
              <a:defRPr/>
            </a:pPr>
            <a:r>
              <a:rPr kumimoji="0" lang="en-US" altLang="en-US" sz="2400" b="1"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rPr>
              <a:t>State Appropriations for FCO</a:t>
            </a:r>
          </a:p>
          <a:p>
            <a:pPr marL="685800" marR="0" lvl="1" indent="-228600" algn="l" defTabSz="914400" rtl="0" eaLnBrk="0" fontAlgn="base" latinLnBrk="0" hangingPunct="0">
              <a:lnSpc>
                <a:spcPct val="90000"/>
              </a:lnSpc>
              <a:spcBef>
                <a:spcPts val="500"/>
              </a:spcBef>
              <a:spcAft>
                <a:spcPts val="60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rPr>
              <a:t>Public Education Capital Outlay (PECO) trust fund is the primary funding source for university educational instruction space.</a:t>
            </a:r>
          </a:p>
          <a:p>
            <a:pPr marL="685800" marR="0" lvl="1" indent="-228600" algn="l" defTabSz="914400" rtl="0" eaLnBrk="0" fontAlgn="base" latinLnBrk="0" hangingPunct="0">
              <a:lnSpc>
                <a:spcPct val="90000"/>
              </a:lnSpc>
              <a:spcBef>
                <a:spcPts val="500"/>
              </a:spcBef>
              <a:spcAft>
                <a:spcPts val="60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rPr>
              <a:t>Typically, secondary State funding sources include General Revenue, Lottery, Capital Improvement Fee and Carryforward funds.</a:t>
            </a:r>
          </a:p>
          <a:p>
            <a:pPr marL="685800" marR="0" lvl="1" indent="-228600" algn="l" defTabSz="914400" rtl="0" eaLnBrk="0" fontAlgn="base" latinLnBrk="0" hangingPunct="0">
              <a:lnSpc>
                <a:spcPct val="90000"/>
              </a:lnSpc>
              <a:spcBef>
                <a:spcPts val="500"/>
              </a:spcBef>
              <a:spcAft>
                <a:spcPct val="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rPr>
              <a:t>Project spending is authorized annually in the General Appropriations Act or via special appropriation.</a:t>
            </a:r>
          </a:p>
          <a:p>
            <a:pPr marL="685800" marR="0" lvl="1" indent="-228600" algn="l" defTabSz="914400" rtl="0" eaLnBrk="0" fontAlgn="base" latinLnBrk="0" hangingPunct="0">
              <a:lnSpc>
                <a:spcPct val="90000"/>
              </a:lnSpc>
              <a:spcBef>
                <a:spcPts val="500"/>
              </a:spcBef>
              <a:spcAft>
                <a:spcPct val="0"/>
              </a:spcAft>
              <a:buClrTx/>
              <a:buSzTx/>
              <a:buFont typeface="Wingdings" panose="05000000000000000000" pitchFamily="2" charset="2"/>
              <a:buChar char="ü"/>
              <a:tabLst/>
              <a:defRPr/>
            </a:pPr>
            <a:endPar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endParaRPr>
          </a:p>
          <a:p>
            <a:pPr marL="0" marR="0" lvl="0" indent="0" algn="l" defTabSz="914400" rtl="0" eaLnBrk="0" fontAlgn="base" latinLnBrk="0" hangingPunct="0">
              <a:lnSpc>
                <a:spcPct val="100000"/>
              </a:lnSpc>
              <a:spcBef>
                <a:spcPct val="0"/>
              </a:spcBef>
              <a:spcAft>
                <a:spcPts val="600"/>
              </a:spcAft>
              <a:buClrTx/>
              <a:buSzTx/>
              <a:buFontTx/>
              <a:buNone/>
              <a:tabLst/>
              <a:defRPr/>
            </a:pPr>
            <a:r>
              <a:rPr kumimoji="0" lang="en-US" altLang="en-US" sz="2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Authorized University Revenues  </a:t>
            </a:r>
          </a:p>
          <a:p>
            <a:pPr marL="685800" marR="0" lvl="1" indent="-228600" algn="l" defTabSz="914400" rtl="0" eaLnBrk="0" fontAlgn="base" latinLnBrk="0" hangingPunct="0">
              <a:lnSpc>
                <a:spcPct val="100000"/>
              </a:lnSpc>
              <a:spcBef>
                <a:spcPct val="0"/>
              </a:spcBef>
              <a:spcAft>
                <a:spcPts val="60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Student life, research, retail, and athletic facilities do not receive PECO. These facilities must generate their own revenues for construction and operations; i.e. they are often described as “self-supporting facilities”.</a:t>
            </a:r>
          </a:p>
          <a:p>
            <a:pPr marL="457200" marR="0" lvl="1" indent="0" algn="l" defTabSz="914400" rtl="0" eaLnBrk="0" fontAlgn="base" latinLnBrk="0" hangingPunct="0">
              <a:lnSpc>
                <a:spcPct val="100000"/>
              </a:lnSpc>
              <a:spcBef>
                <a:spcPct val="0"/>
              </a:spcBef>
              <a:spcAft>
                <a:spcPts val="60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82880" marR="0" lvl="1" indent="0" algn="l" defTabSz="914400" rtl="0" eaLnBrk="0" fontAlgn="base" latinLnBrk="0" hangingPunct="0">
              <a:lnSpc>
                <a:spcPct val="90000"/>
              </a:lnSpc>
              <a:spcBef>
                <a:spcPts val="500"/>
              </a:spcBef>
              <a:spcAft>
                <a:spcPct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Calibri" panose="020F0502020204030204" pitchFamily="34" charset="0"/>
                <a:ea typeface="+mn-ea"/>
                <a:cs typeface="Arial" panose="020B0604020202020204" pitchFamily="34" charset="0"/>
              </a:rPr>
              <a:t>- Continued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0A05F562-F150-440F-BE8E-90F5A2366EE4}"/>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FR" altLang="en-US" sz="36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endParaRPr>
          </a:p>
        </p:txBody>
      </p:sp>
      <p:sp>
        <p:nvSpPr>
          <p:cNvPr id="29699" name="Title 1">
            <a:extLst>
              <a:ext uri="{FF2B5EF4-FFF2-40B4-BE49-F238E27FC236}">
                <a16:creationId xmlns:a16="http://schemas.microsoft.com/office/drawing/2014/main" id="{D95123A5-BB63-4848-93D1-DEF68D8DB55E}"/>
              </a:ext>
            </a:extLst>
          </p:cNvPr>
          <p:cNvSpPr txBox="1">
            <a:spLocks/>
          </p:cNvSpPr>
          <p:nvPr/>
        </p:nvSpPr>
        <p:spPr bwMode="auto">
          <a:xfrm>
            <a:off x="250825" y="79375"/>
            <a:ext cx="8332788"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rPr>
              <a:t>SUS Authorized Funding Sources for Fixed Capital Outlay (FCO) Projects - continued</a:t>
            </a:r>
          </a:p>
        </p:txBody>
      </p:sp>
      <p:sp>
        <p:nvSpPr>
          <p:cNvPr id="5" name="Text Placeholder 2">
            <a:extLst>
              <a:ext uri="{FF2B5EF4-FFF2-40B4-BE49-F238E27FC236}">
                <a16:creationId xmlns:a16="http://schemas.microsoft.com/office/drawing/2014/main" id="{E97658EC-8645-4602-8A24-66DCEE2E7D60}"/>
              </a:ext>
            </a:extLst>
          </p:cNvPr>
          <p:cNvSpPr txBox="1">
            <a:spLocks/>
          </p:cNvSpPr>
          <p:nvPr/>
        </p:nvSpPr>
        <p:spPr>
          <a:xfrm>
            <a:off x="123826" y="1640541"/>
            <a:ext cx="8459788" cy="4473388"/>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85800" marR="0" lvl="1" indent="-228600" algn="l" defTabSz="914400" rtl="0" eaLnBrk="0" fontAlgn="base" latinLnBrk="0" hangingPunct="0">
              <a:lnSpc>
                <a:spcPct val="90000"/>
              </a:lnSpc>
              <a:spcBef>
                <a:spcPts val="500"/>
              </a:spcBef>
              <a:spcAft>
                <a:spcPts val="60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Authorized self-supporting facility revenues include athletics, student housing, transportation/parking, student dining, student unions, retail, research related, health, etc.</a:t>
            </a:r>
          </a:p>
          <a:p>
            <a:pPr marL="685800" marR="0" lvl="1" indent="-228600" algn="l" defTabSz="914400" rtl="0" eaLnBrk="0" fontAlgn="base" latinLnBrk="0" hangingPunct="0">
              <a:lnSpc>
                <a:spcPct val="90000"/>
              </a:lnSpc>
              <a:spcBef>
                <a:spcPts val="500"/>
              </a:spcBef>
              <a:spcAft>
                <a:spcPts val="60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use of tuition as a facility revenue source is statutorily prohibited. </a:t>
            </a:r>
          </a:p>
          <a:p>
            <a:pPr marL="0" marR="0" lvl="0" indent="0" algn="l" defTabSz="914400" rtl="0" eaLnBrk="0" fontAlgn="base" latinLnBrk="0" hangingPunct="0">
              <a:lnSpc>
                <a:spcPct val="90000"/>
              </a:lnSpc>
              <a:spcBef>
                <a:spcPts val="1000"/>
              </a:spcBef>
              <a:spcAft>
                <a:spcPts val="600"/>
              </a:spcAft>
              <a:buClrTx/>
              <a:buSzTx/>
              <a:buFont typeface="Arial" panose="020B0604020202020204" pitchFamily="34" charset="0"/>
              <a:buNone/>
              <a:tabLst/>
              <a:defRPr/>
            </a:pPr>
            <a:r>
              <a:rPr kumimoji="0" lang="en-US" altLang="en-US" sz="21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Authorized Non-State Revenues </a:t>
            </a:r>
            <a:r>
              <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 1013.74 F.S.)  </a:t>
            </a:r>
          </a:p>
          <a:p>
            <a:pPr marL="685800" marR="0" lvl="1" indent="-228600" algn="l" defTabSz="914400" rtl="0" eaLnBrk="0" fontAlgn="base" latinLnBrk="0" hangingPunct="0">
              <a:lnSpc>
                <a:spcPct val="90000"/>
              </a:lnSpc>
              <a:spcBef>
                <a:spcPts val="500"/>
              </a:spcBef>
              <a:spcAft>
                <a:spcPts val="60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Universities may use Federal Grants, private gifts, grants, or lease arrangements for fixed capital outlay projects </a:t>
            </a:r>
            <a:r>
              <a:rPr kumimoji="0" lang="en-US" alt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a:t>
            </a: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the funds are given or granted specifically for the purpose of construction. </a:t>
            </a:r>
          </a:p>
          <a:p>
            <a:pPr marL="685800" marR="0" lvl="1" indent="-228600" algn="l" defTabSz="914400" rtl="0" eaLnBrk="0" fontAlgn="base" latinLnBrk="0" hangingPunct="0">
              <a:lnSpc>
                <a:spcPct val="90000"/>
              </a:lnSpc>
              <a:spcBef>
                <a:spcPts val="500"/>
              </a:spcBef>
              <a:spcAft>
                <a:spcPct val="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Replacement of buildings from insurance proceeds. </a:t>
            </a:r>
            <a:endParaRPr kumimoji="0" lang="en-US" alt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Char char="•"/>
              <a:tabLst/>
              <a:defRPr/>
            </a:pPr>
            <a:endParaRPr kumimoji="0" lang="en-US" alt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887E04CD-4A80-4C96-AFD6-D24712C71CC3}"/>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FR" altLang="en-US" sz="36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endParaRPr>
          </a:p>
        </p:txBody>
      </p:sp>
      <p:sp>
        <p:nvSpPr>
          <p:cNvPr id="31747" name="Title 1">
            <a:extLst>
              <a:ext uri="{FF2B5EF4-FFF2-40B4-BE49-F238E27FC236}">
                <a16:creationId xmlns:a16="http://schemas.microsoft.com/office/drawing/2014/main" id="{27F008D0-4A8F-4951-98B3-6BEA5ADC7F00}"/>
              </a:ext>
            </a:extLst>
          </p:cNvPr>
          <p:cNvSpPr txBox="1">
            <a:spLocks/>
          </p:cNvSpPr>
          <p:nvPr/>
        </p:nvSpPr>
        <p:spPr bwMode="auto">
          <a:xfrm>
            <a:off x="239713" y="206375"/>
            <a:ext cx="8536734"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rPr>
              <a:t>Fixed Capital Outlay (FCO) Financing  Mechanisms </a:t>
            </a:r>
          </a:p>
        </p:txBody>
      </p:sp>
      <p:sp>
        <p:nvSpPr>
          <p:cNvPr id="5" name="Text Placeholder 2">
            <a:extLst>
              <a:ext uri="{FF2B5EF4-FFF2-40B4-BE49-F238E27FC236}">
                <a16:creationId xmlns:a16="http://schemas.microsoft.com/office/drawing/2014/main" id="{E1A9C110-802A-4883-87BA-FE03CB18AF56}"/>
              </a:ext>
            </a:extLst>
          </p:cNvPr>
          <p:cNvSpPr txBox="1">
            <a:spLocks/>
          </p:cNvSpPr>
          <p:nvPr/>
        </p:nvSpPr>
        <p:spPr>
          <a:xfrm>
            <a:off x="415925" y="1766888"/>
            <a:ext cx="8064500" cy="4268787"/>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tabLst/>
              <a:defRPr/>
            </a:pP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Debt / Bonds  </a:t>
            </a: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(Section 1010.62, F.S.)</a:t>
            </a:r>
          </a:p>
          <a:p>
            <a:pPr marL="457200" marR="0" lvl="0" indent="-228600" algn="l" defTabSz="914400" rtl="0" eaLnBrk="0" fontAlgn="base" latinLnBrk="0" hangingPunct="0">
              <a:lnSpc>
                <a:spcPct val="90000"/>
              </a:lnSpc>
              <a:spcBef>
                <a:spcPts val="1000"/>
              </a:spcBef>
              <a:spcAft>
                <a:spcPct val="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Board may approve the issuance of debt by university or DSO only when such debt is used to finance (or refinance) capital outlay projects.</a:t>
            </a:r>
          </a:p>
          <a:p>
            <a:pPr marL="457200" marR="0" lvl="0" indent="-228600" algn="l" defTabSz="914400" rtl="0" eaLnBrk="0" fontAlgn="base" latinLnBrk="0" hangingPunct="0">
              <a:lnSpc>
                <a:spcPct val="90000"/>
              </a:lnSpc>
              <a:spcBef>
                <a:spcPts val="1000"/>
              </a:spcBef>
              <a:spcAft>
                <a:spcPct val="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Capital projects financed by debt are limited those approved by the Legislature through s. 1010.62, F.S. or specific ‘back-of-bill’ authorization.</a:t>
            </a:r>
          </a:p>
          <a:p>
            <a:pPr marL="457200" marR="0" lvl="0" indent="-228600" algn="l" defTabSz="914400" rtl="0" eaLnBrk="0" fontAlgn="base" latinLnBrk="0" hangingPunct="0">
              <a:lnSpc>
                <a:spcPct val="90000"/>
              </a:lnSpc>
              <a:spcBef>
                <a:spcPts val="1000"/>
              </a:spcBef>
              <a:spcAft>
                <a:spcPct val="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Authorizes financing using revenues derived from or received in relation to sales and services of auxiliary enterprises or component units of the university, including, but not limited to housing, transportation, health care, research or research related activities, food service, retail sales, athletic activities, or other similar services, and any other revenue approved by Legislature. </a:t>
            </a:r>
          </a:p>
          <a:p>
            <a:pPr marL="457200" marR="0" lvl="0" indent="-228600" algn="l" defTabSz="914400" rtl="0" eaLnBrk="0" fontAlgn="base" latinLnBrk="0" hangingPunct="0">
              <a:lnSpc>
                <a:spcPct val="90000"/>
              </a:lnSpc>
              <a:spcBef>
                <a:spcPts val="1000"/>
              </a:spcBef>
              <a:spcAft>
                <a:spcPct val="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Bonds, loans, certificates of participation  - all require Board of Governors approval and Division of Bond Finance review. </a:t>
            </a:r>
          </a:p>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Continued -</a:t>
            </a:r>
          </a:p>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Char char="•"/>
              <a:tabLst/>
              <a:defRPr/>
            </a:pPr>
            <a:endParaRPr kumimoji="0" lang="en-US" altLang="en-US" sz="2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867BC655-55DE-450E-BDA0-2E520A153EF8}"/>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FR" altLang="en-US" sz="36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endParaRPr>
          </a:p>
        </p:txBody>
      </p:sp>
      <p:sp>
        <p:nvSpPr>
          <p:cNvPr id="32771" name="Title 1">
            <a:extLst>
              <a:ext uri="{FF2B5EF4-FFF2-40B4-BE49-F238E27FC236}">
                <a16:creationId xmlns:a16="http://schemas.microsoft.com/office/drawing/2014/main" id="{22A6D7E6-E014-4023-AEEE-82645DF2E9D4}"/>
              </a:ext>
            </a:extLst>
          </p:cNvPr>
          <p:cNvSpPr txBox="1">
            <a:spLocks/>
          </p:cNvSpPr>
          <p:nvPr/>
        </p:nvSpPr>
        <p:spPr bwMode="auto">
          <a:xfrm>
            <a:off x="204787" y="193675"/>
            <a:ext cx="8555037"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rPr>
              <a:t>Fixed Capital Outlay (FCO) Financing Mechanisms - continued</a:t>
            </a:r>
          </a:p>
        </p:txBody>
      </p:sp>
      <p:sp>
        <p:nvSpPr>
          <p:cNvPr id="5" name="Text Placeholder 2">
            <a:extLst>
              <a:ext uri="{FF2B5EF4-FFF2-40B4-BE49-F238E27FC236}">
                <a16:creationId xmlns:a16="http://schemas.microsoft.com/office/drawing/2014/main" id="{3CD2923C-2D68-429E-857A-F3025F56B89E}"/>
              </a:ext>
            </a:extLst>
          </p:cNvPr>
          <p:cNvSpPr txBox="1">
            <a:spLocks/>
          </p:cNvSpPr>
          <p:nvPr/>
        </p:nvSpPr>
        <p:spPr>
          <a:xfrm>
            <a:off x="295835" y="1508126"/>
            <a:ext cx="8463990" cy="457891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marR="0" lvl="0" indent="-228600" algn="l" defTabSz="914400" rtl="0" eaLnBrk="0" fontAlgn="base" latinLnBrk="0" hangingPunct="0">
              <a:lnSpc>
                <a:spcPct val="90000"/>
              </a:lnSpc>
              <a:spcBef>
                <a:spcPts val="1000"/>
              </a:spcBef>
              <a:spcAft>
                <a:spcPct val="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Equipment and software financing, and debt secured by gifts/donations, do not require Board of Governors review, provided financing is short-term (5 years or less). </a:t>
            </a:r>
          </a:p>
          <a:p>
            <a:pPr marL="457200" marR="0" lvl="0" indent="-228600" algn="l" defTabSz="914400" rtl="0" eaLnBrk="0" fontAlgn="base" latinLnBrk="0" hangingPunct="0">
              <a:lnSpc>
                <a:spcPct val="90000"/>
              </a:lnSpc>
              <a:spcBef>
                <a:spcPts val="1000"/>
              </a:spcBef>
              <a:spcAft>
                <a:spcPts val="180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Mortgage financing by DSO’s for the acquisition of real property does not require Board of Governors review. Mortgage financing is not allowed on State-owned land.</a:t>
            </a:r>
          </a:p>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tabLst/>
              <a:defRPr/>
            </a:pPr>
            <a:r>
              <a:rPr kumimoji="0" lang="en-US" alt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Public Private Partnerships (P3)</a:t>
            </a:r>
          </a:p>
          <a:p>
            <a:pPr marL="457200" marR="0" lvl="0" indent="-228600" algn="l" defTabSz="914400" rtl="0" eaLnBrk="0" fontAlgn="base" latinLnBrk="0" hangingPunct="0">
              <a:lnSpc>
                <a:spcPct val="90000"/>
              </a:lnSpc>
              <a:spcBef>
                <a:spcPts val="1000"/>
              </a:spcBef>
              <a:spcAft>
                <a:spcPct val="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Governed by s. 1013.171, F.S. and, by reference therein, s. 1010.62, F.S. (debt/bonds)</a:t>
            </a:r>
          </a:p>
          <a:p>
            <a:pPr marL="457200" marR="0" lvl="0" indent="-228600" algn="l" defTabSz="914400" rtl="0" eaLnBrk="0" fontAlgn="base" latinLnBrk="0" hangingPunct="0">
              <a:lnSpc>
                <a:spcPct val="90000"/>
              </a:lnSpc>
              <a:spcBef>
                <a:spcPts val="1000"/>
              </a:spcBef>
              <a:spcAft>
                <a:spcPct val="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Defined by Board-approved Guidelines and subject to approval by the Board of Governors. </a:t>
            </a:r>
          </a:p>
          <a:p>
            <a:pPr marL="457200" marR="0" lvl="0" indent="-228600" algn="l" defTabSz="914400" rtl="0" eaLnBrk="0" fontAlgn="base" latinLnBrk="0" hangingPunct="0">
              <a:lnSpc>
                <a:spcPct val="90000"/>
              </a:lnSpc>
              <a:spcBef>
                <a:spcPts val="1000"/>
              </a:spcBef>
              <a:spcAft>
                <a:spcPct val="0"/>
              </a:spcAft>
              <a:buClrTx/>
              <a:buSzTx/>
              <a:buFont typeface="Wingdings" panose="05000000000000000000" pitchFamily="2" charset="2"/>
              <a:buChar char="ü"/>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Parallel review structure as for Debt-financed capital projects, including Division of Bond Finance review. </a:t>
            </a:r>
          </a:p>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Char char="•"/>
              <a:tabLst/>
              <a:defRPr/>
            </a:pPr>
            <a:endParaRPr kumimoji="0" lang="en-US" altLang="en-US" sz="1200" b="0" i="0" u="none" strike="noStrike" kern="1200" cap="none" spc="0" normalizeH="0" baseline="0" noProof="0" dirty="0">
              <a:ln>
                <a:noFill/>
              </a:ln>
              <a:solidFill>
                <a:prstClr val="black"/>
              </a:solidFill>
              <a:effectLst/>
              <a:uLnTx/>
              <a:uFillTx/>
              <a:latin typeface="Calibri"/>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E98B3B33-46FC-4251-BF3D-B700CE658AC5}"/>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fr-FR" altLang="en-US" sz="36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endParaRPr>
          </a:p>
        </p:txBody>
      </p:sp>
      <p:sp>
        <p:nvSpPr>
          <p:cNvPr id="33795" name="Title 1">
            <a:extLst>
              <a:ext uri="{FF2B5EF4-FFF2-40B4-BE49-F238E27FC236}">
                <a16:creationId xmlns:a16="http://schemas.microsoft.com/office/drawing/2014/main" id="{0F64D358-D965-4DD7-8226-9A20AA000971}"/>
              </a:ext>
            </a:extLst>
          </p:cNvPr>
          <p:cNvSpPr txBox="1">
            <a:spLocks/>
          </p:cNvSpPr>
          <p:nvPr/>
        </p:nvSpPr>
        <p:spPr bwMode="auto">
          <a:xfrm>
            <a:off x="284163" y="136525"/>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prstClr val="white"/>
                </a:solidFill>
                <a:effectLst/>
                <a:uLnTx/>
                <a:uFillTx/>
                <a:latin typeface="Utopia Std" panose="02040603060506020204" pitchFamily="18" charset="0"/>
                <a:ea typeface="+mn-ea"/>
                <a:cs typeface="Arial" panose="020B0604020202020204" pitchFamily="34" charset="0"/>
              </a:rPr>
              <a:t>Carryforward Spending Plan and Fixed Capital Outlay Approval Process	</a:t>
            </a:r>
          </a:p>
        </p:txBody>
      </p:sp>
      <p:sp>
        <p:nvSpPr>
          <p:cNvPr id="33796" name="Content Placeholder 1">
            <a:extLst>
              <a:ext uri="{FF2B5EF4-FFF2-40B4-BE49-F238E27FC236}">
                <a16:creationId xmlns:a16="http://schemas.microsoft.com/office/drawing/2014/main" id="{FA6FF87B-55D0-44AF-91CB-D1A4616E9694}"/>
              </a:ext>
            </a:extLst>
          </p:cNvPr>
          <p:cNvSpPr txBox="1">
            <a:spLocks/>
          </p:cNvSpPr>
          <p:nvPr/>
        </p:nvSpPr>
        <p:spPr bwMode="auto">
          <a:xfrm>
            <a:off x="298450" y="1739900"/>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342900" marR="0" lvl="0" indent="-342900" algn="l" defTabSz="914400" rtl="0" eaLnBrk="1" fontAlgn="base" latinLnBrk="0" hangingPunct="1">
              <a:lnSpc>
                <a:spcPct val="100000"/>
              </a:lnSpc>
              <a:spcBef>
                <a:spcPct val="20000"/>
              </a:spcBef>
              <a:spcAft>
                <a:spcPts val="600"/>
              </a:spcAft>
              <a:buClrTx/>
              <a:buSzTx/>
              <a:buFont typeface="Arial" panose="020B0604020202020204" pitchFamily="34" charset="0"/>
              <a:buChar char="•"/>
              <a:tabLst/>
              <a:defRPr/>
            </a:pPr>
            <a:r>
              <a:rPr kumimoji="0" lang="en-US" alt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Each university shall prepare a Carryforward Spending Plan (CFSP) and Fixed Capital Outlay Budget (FCO Budget) for approval by the university board of trustees, in accordance with instructions, guidelines, and standard formats provided by the Board of Governors.</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0" lang="en-US" alt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university board of trustees-ratified CFSP and FCO Budget is presented to the Board of Governors for approval. Each university shall implement the carryforward spending plan and FCO budget of the university as prescribed by regulations of the Board of Governors and s. 1011.45, F.S.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10">
            <a:extLst>
              <a:ext uri="{FF2B5EF4-FFF2-40B4-BE49-F238E27FC236}">
                <a16:creationId xmlns:a16="http://schemas.microsoft.com/office/drawing/2014/main" id="{AEA6C3AC-B3FC-4B72-AC8E-9E6FFA882239}"/>
              </a:ext>
            </a:extLst>
          </p:cNvPr>
          <p:cNvSpPr txBox="1">
            <a:spLocks noChangeArrowheads="1"/>
          </p:cNvSpPr>
          <p:nvPr/>
        </p:nvSpPr>
        <p:spPr bwMode="auto">
          <a:xfrm>
            <a:off x="0" y="5033963"/>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b="1" i="1" dirty="0">
                <a:solidFill>
                  <a:schemeClr val="bg1"/>
                </a:solidFill>
                <a:latin typeface="Trebuchet MS" panose="020B0603020202020204" pitchFamily="34" charset="0"/>
              </a:rPr>
              <a:t>www.flbog.edu</a:t>
            </a:r>
            <a:endParaRPr lang="en-US" altLang="en-US" sz="3200" i="1" dirty="0">
              <a:solidFill>
                <a:schemeClr val="bg1"/>
              </a:solidFill>
              <a:latin typeface="Trebuchet MS" panose="020B0603020202020204" pitchFamily="34" charset="0"/>
            </a:endParaRPr>
          </a:p>
        </p:txBody>
      </p:sp>
      <p:sp>
        <p:nvSpPr>
          <p:cNvPr id="7" name="Rectangle 6">
            <a:extLst>
              <a:ext uri="{FF2B5EF4-FFF2-40B4-BE49-F238E27FC236}">
                <a16:creationId xmlns:a16="http://schemas.microsoft.com/office/drawing/2014/main" id="{2DE5DF0E-1C43-4E24-961F-CCEC5E18A2E4}"/>
              </a:ext>
            </a:extLst>
          </p:cNvPr>
          <p:cNvSpPr/>
          <p:nvPr/>
        </p:nvSpPr>
        <p:spPr>
          <a:xfrm>
            <a:off x="0" y="0"/>
            <a:ext cx="9144000" cy="6858000"/>
          </a:xfrm>
          <a:prstGeom prst="rect">
            <a:avLst/>
          </a:prstGeom>
          <a:gradFill flip="none" rotWithShape="1">
            <a:gsLst>
              <a:gs pos="0">
                <a:srgbClr val="005D7E"/>
              </a:gs>
              <a:gs pos="100000">
                <a:srgbClr val="002E4F"/>
              </a:gs>
            </a:gsLst>
            <a:path path="shap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pic>
        <p:nvPicPr>
          <p:cNvPr id="34820" name="Picture 2">
            <a:extLst>
              <a:ext uri="{FF2B5EF4-FFF2-40B4-BE49-F238E27FC236}">
                <a16:creationId xmlns:a16="http://schemas.microsoft.com/office/drawing/2014/main" id="{9E9510AA-CED5-4DA3-AC7A-B5EB7266A20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31800" y="1373188"/>
            <a:ext cx="8280400" cy="228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1" name="Subtitle 2">
            <a:extLst>
              <a:ext uri="{FF2B5EF4-FFF2-40B4-BE49-F238E27FC236}">
                <a16:creationId xmlns:a16="http://schemas.microsoft.com/office/drawing/2014/main" id="{C8D18793-11A1-4A0C-8D8C-B6D81BEB7807}"/>
              </a:ext>
            </a:extLst>
          </p:cNvPr>
          <p:cNvSpPr txBox="1">
            <a:spLocks/>
          </p:cNvSpPr>
          <p:nvPr/>
        </p:nvSpPr>
        <p:spPr bwMode="auto">
          <a:xfrm>
            <a:off x="0" y="5603875"/>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685800" indent="-22860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lnSpc>
                <a:spcPct val="90000"/>
              </a:lnSpc>
              <a:spcBef>
                <a:spcPts val="1000"/>
              </a:spcBef>
              <a:buFont typeface="Arial" panose="020B0604020202020204" pitchFamily="34" charset="0"/>
              <a:buNone/>
            </a:pPr>
            <a:r>
              <a:rPr lang="en-US" altLang="en-US" sz="2100" dirty="0">
                <a:solidFill>
                  <a:schemeClr val="bg1"/>
                </a:solidFill>
              </a:rPr>
              <a:t>www.flbog.edu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2">
            <a:extLst>
              <a:ext uri="{FF2B5EF4-FFF2-40B4-BE49-F238E27FC236}">
                <a16:creationId xmlns:a16="http://schemas.microsoft.com/office/drawing/2014/main" id="{B2CFF022-3093-4DBE-AC00-AC596B77789C}"/>
              </a:ext>
            </a:extLst>
          </p:cNvPr>
          <p:cNvSpPr>
            <a:spLocks noGrp="1"/>
          </p:cNvSpPr>
          <p:nvPr>
            <p:ph sz="quarter" idx="4294967295"/>
          </p:nvPr>
        </p:nvSpPr>
        <p:spPr bwMode="auto">
          <a:xfrm>
            <a:off x="431800" y="1549400"/>
            <a:ext cx="8010525" cy="48196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Font typeface="Arial" panose="020B0604020202020204" pitchFamily="34" charset="0"/>
              <a:buNone/>
            </a:pPr>
            <a:r>
              <a:rPr lang="en-US" altLang="en-US" sz="2200" dirty="0">
                <a:latin typeface="Arial" panose="020B0604020202020204" pitchFamily="34" charset="0"/>
                <a:cs typeface="Arial" panose="020B0604020202020204" pitchFamily="34" charset="0"/>
              </a:rPr>
              <a:t>There shall be a single state university system comprised of all public universities. A Board of Trustees shall administer each public university and a Board of Governors shall govern the state university system.</a:t>
            </a:r>
          </a:p>
          <a:p>
            <a:pPr marL="0" indent="0" eaLnBrk="1" hangingPunct="1">
              <a:buFont typeface="Arial" panose="020B0604020202020204" pitchFamily="34" charset="0"/>
              <a:buNone/>
            </a:pPr>
            <a:endParaRPr lang="en-US" altLang="en-US" sz="2200" dirty="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r>
              <a:rPr lang="en-US" altLang="en-US" sz="2200" dirty="0">
                <a:latin typeface="Arial" panose="020B0604020202020204" pitchFamily="34" charset="0"/>
                <a:cs typeface="Arial" panose="020B0604020202020204" pitchFamily="34" charset="0"/>
              </a:rPr>
              <a:t>The Board of Governors shall operate, regulate, control, and be fully responsible for the management of the whole university system.</a:t>
            </a:r>
          </a:p>
          <a:p>
            <a:pPr marL="0" indent="0" eaLnBrk="1" hangingPunct="1">
              <a:buFont typeface="Arial" panose="020B0604020202020204" pitchFamily="34" charset="0"/>
              <a:buNone/>
            </a:pPr>
            <a:endParaRPr lang="en-US" altLang="en-US" sz="2200" dirty="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r>
              <a:rPr lang="en-US" altLang="en-US" sz="2200" dirty="0">
                <a:latin typeface="Arial" panose="020B0604020202020204" pitchFamily="34" charset="0"/>
                <a:cs typeface="Arial" panose="020B0604020202020204" pitchFamily="34" charset="0"/>
              </a:rPr>
              <a:t>The Board of Governors shall establish the powers and duties of the Boards of Trustees.</a:t>
            </a:r>
          </a:p>
        </p:txBody>
      </p:sp>
      <p:sp>
        <p:nvSpPr>
          <p:cNvPr id="9219" name="Title 1">
            <a:extLst>
              <a:ext uri="{FF2B5EF4-FFF2-40B4-BE49-F238E27FC236}">
                <a16:creationId xmlns:a16="http://schemas.microsoft.com/office/drawing/2014/main" id="{57A03A59-2497-44B3-8CF5-7F11BB3EDFFD}"/>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fr-FR" altLang="en-US" sz="3600" b="1" dirty="0">
                <a:solidFill>
                  <a:schemeClr val="bg1"/>
                </a:solidFill>
                <a:latin typeface="Utopia Std" panose="02040603060506020204" pitchFamily="18" charset="0"/>
              </a:rPr>
              <a:t>Article IX, Section 7 – Florida </a:t>
            </a:r>
          </a:p>
          <a:p>
            <a:pPr eaLnBrk="1" hangingPunct="1"/>
            <a:r>
              <a:rPr lang="fr-FR" altLang="en-US" sz="3600" b="1" dirty="0">
                <a:solidFill>
                  <a:schemeClr val="bg1"/>
                </a:solidFill>
                <a:latin typeface="Utopia Std" panose="02040603060506020204" pitchFamily="18" charset="0"/>
              </a:rPr>
              <a:t>Constitution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2">
            <a:extLst>
              <a:ext uri="{FF2B5EF4-FFF2-40B4-BE49-F238E27FC236}">
                <a16:creationId xmlns:a16="http://schemas.microsoft.com/office/drawing/2014/main" id="{08699850-138C-4062-B455-05708D505BC2}"/>
              </a:ext>
            </a:extLst>
          </p:cNvPr>
          <p:cNvSpPr>
            <a:spLocks noGrp="1"/>
          </p:cNvSpPr>
          <p:nvPr>
            <p:ph sz="quarter" idx="4294967295"/>
          </p:nvPr>
        </p:nvSpPr>
        <p:spPr bwMode="auto">
          <a:xfrm>
            <a:off x="431800" y="1549400"/>
            <a:ext cx="8369300" cy="48196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Font typeface="Arial" panose="020B0604020202020204" pitchFamily="34" charset="0"/>
              <a:buNone/>
            </a:pPr>
            <a:r>
              <a:rPr lang="en-US" altLang="en-US" sz="1900" dirty="0">
                <a:latin typeface="Arial" panose="020B0604020202020204" pitchFamily="34" charset="0"/>
                <a:cs typeface="Arial" panose="020B0604020202020204" pitchFamily="34" charset="0"/>
              </a:rPr>
              <a:t>(1) Pursuant to Article IX, section 7(c), Florida Constitution, the Board of Governors shall establish the powers and duties of the board of trustees as set forth herein and as may be established in Board of Governors’ regulations.  This regulation supersedes the delegation of authority to the boards of trustees contained in the Board of Governors’ Resolution dated January 7, 2003.  The intent of this regulation is to </a:t>
            </a:r>
            <a:r>
              <a:rPr lang="en-US" altLang="en-US" sz="1900" dirty="0">
                <a:solidFill>
                  <a:srgbClr val="FF0000"/>
                </a:solidFill>
                <a:latin typeface="Arial" panose="020B0604020202020204" pitchFamily="34" charset="0"/>
                <a:cs typeface="Arial" panose="020B0604020202020204" pitchFamily="34" charset="0"/>
              </a:rPr>
              <a:t>delegate powers and duties to the university boards of trustees so that the university boards have all of the powers and duties necessary and appropriate for the direction, operation, management, and accountability of each state university.</a:t>
            </a:r>
          </a:p>
          <a:p>
            <a:pPr marL="0" indent="0" eaLnBrk="1" hangingPunct="1">
              <a:buFont typeface="Arial" panose="020B0604020202020204" pitchFamily="34" charset="0"/>
              <a:buNone/>
            </a:pPr>
            <a:endParaRPr lang="en-US" altLang="en-US" sz="1500" dirty="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r>
              <a:rPr lang="en-US" altLang="en-US" sz="1900" dirty="0">
                <a:latin typeface="Arial" panose="020B0604020202020204" pitchFamily="34" charset="0"/>
                <a:cs typeface="Arial" panose="020B0604020202020204" pitchFamily="34" charset="0"/>
              </a:rPr>
              <a:t>(6) </a:t>
            </a:r>
            <a:r>
              <a:rPr lang="en-US" altLang="en-US" sz="1900" dirty="0">
                <a:solidFill>
                  <a:srgbClr val="FF0000"/>
                </a:solidFill>
                <a:latin typeface="Arial" panose="020B0604020202020204" pitchFamily="34" charset="0"/>
                <a:cs typeface="Arial" panose="020B0604020202020204" pitchFamily="34" charset="0"/>
              </a:rPr>
              <a:t>Each board of trustees shall be responsible for the financial management of its university </a:t>
            </a:r>
            <a:r>
              <a:rPr lang="en-US" altLang="en-US" sz="1900" dirty="0">
                <a:latin typeface="Arial" panose="020B0604020202020204" pitchFamily="34" charset="0"/>
                <a:cs typeface="Arial" panose="020B0604020202020204" pitchFamily="34" charset="0"/>
              </a:rPr>
              <a:t>and shall submit an institutional budget request, including a request for fixed capital outlay, and an operating budget to the Board of Governors for approval in accordance with the guidelines established by the Board of Governors.</a:t>
            </a:r>
          </a:p>
          <a:p>
            <a:pPr marL="0" indent="0" eaLnBrk="1" hangingPunct="1">
              <a:buFont typeface="Arial" panose="020B0604020202020204" pitchFamily="34" charset="0"/>
              <a:buNone/>
            </a:pPr>
            <a:endParaRPr lang="en-US" altLang="en-US" sz="1900" dirty="0">
              <a:latin typeface="Arial" panose="020B0604020202020204" pitchFamily="34" charset="0"/>
              <a:cs typeface="Arial" panose="020B0604020202020204" pitchFamily="34" charset="0"/>
            </a:endParaRPr>
          </a:p>
        </p:txBody>
      </p:sp>
      <p:sp>
        <p:nvSpPr>
          <p:cNvPr id="10243" name="Title 1">
            <a:extLst>
              <a:ext uri="{FF2B5EF4-FFF2-40B4-BE49-F238E27FC236}">
                <a16:creationId xmlns:a16="http://schemas.microsoft.com/office/drawing/2014/main" id="{B837D017-4A23-40C8-88A0-6EB0017566C8}"/>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10244" name="Title 1">
            <a:extLst>
              <a:ext uri="{FF2B5EF4-FFF2-40B4-BE49-F238E27FC236}">
                <a16:creationId xmlns:a16="http://schemas.microsoft.com/office/drawing/2014/main" id="{AE29C9F0-E575-4161-8104-CEDC5EAB5D5C}"/>
              </a:ext>
            </a:extLst>
          </p:cNvPr>
          <p:cNvSpPr txBox="1">
            <a:spLocks/>
          </p:cNvSpPr>
          <p:nvPr/>
        </p:nvSpPr>
        <p:spPr bwMode="auto">
          <a:xfrm>
            <a:off x="301625" y="176213"/>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2400" b="1" dirty="0">
                <a:solidFill>
                  <a:schemeClr val="bg1"/>
                </a:solidFill>
                <a:latin typeface="Utopia Std" panose="02040603060506020204" pitchFamily="18" charset="0"/>
              </a:rPr>
              <a:t>Board of Governors Regulation 1.001 – University Board of Trustees Powers and Duties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Placeholder 2">
            <a:extLst>
              <a:ext uri="{FF2B5EF4-FFF2-40B4-BE49-F238E27FC236}">
                <a16:creationId xmlns:a16="http://schemas.microsoft.com/office/drawing/2014/main" id="{9A30AC3B-652C-4EA8-BB5F-EE3237D97397}"/>
              </a:ext>
            </a:extLst>
          </p:cNvPr>
          <p:cNvSpPr>
            <a:spLocks noGrp="1"/>
          </p:cNvSpPr>
          <p:nvPr>
            <p:ph sz="quarter" idx="4294967295"/>
          </p:nvPr>
        </p:nvSpPr>
        <p:spPr bwMode="auto">
          <a:xfrm>
            <a:off x="431800" y="1549400"/>
            <a:ext cx="8266113" cy="4819650"/>
          </a:xfrm>
          <a:prstGeom prst="rect">
            <a:avLst/>
          </a:prstGeom>
        </p:spPr>
        <p:txBody>
          <a:bodyPr/>
          <a:lstStyle/>
          <a:p>
            <a:pPr marL="457200" indent="-457200" eaLnBrk="1" hangingPunct="1">
              <a:buFont typeface="Arial" panose="020B0604020202020204" pitchFamily="34" charset="0"/>
              <a:buAutoNum type="arabicParenBoth"/>
              <a:defRPr/>
            </a:pPr>
            <a:r>
              <a:rPr lang="en-US" altLang="en-US" sz="2000" dirty="0">
                <a:latin typeface="Arial" panose="020B0604020202020204" pitchFamily="34" charset="0"/>
                <a:cs typeface="Arial" panose="020B0604020202020204" pitchFamily="34" charset="0"/>
              </a:rPr>
              <a:t>Each university president shall prepare an operating budget, including an Education and General (E&amp;G) Carryforward Spending Plan for approval by the university board of trustees, in accordance with instructions, guidelines, and standard formats provided by the Board of Governors.</a:t>
            </a:r>
          </a:p>
          <a:p>
            <a:pPr marL="0" indent="0" eaLnBrk="1" hangingPunct="1">
              <a:buFont typeface="Arial" panose="020B0604020202020204" pitchFamily="34" charset="0"/>
              <a:buNone/>
              <a:defRPr/>
            </a:pPr>
            <a:endParaRPr lang="en-US" altLang="en-US" sz="2000" dirty="0">
              <a:latin typeface="Arial" panose="020B0604020202020204" pitchFamily="34" charset="0"/>
              <a:cs typeface="Arial" panose="020B0604020202020204" pitchFamily="34" charset="0"/>
            </a:endParaRPr>
          </a:p>
          <a:p>
            <a:pPr marL="457200" indent="-457200" eaLnBrk="1" hangingPunct="1">
              <a:buFont typeface="Arial" panose="020B0604020202020204" pitchFamily="34" charset="0"/>
              <a:buNone/>
              <a:defRPr/>
            </a:pPr>
            <a:r>
              <a:rPr lang="en-US" altLang="en-US" sz="2000" dirty="0">
                <a:latin typeface="Arial" panose="020B0604020202020204" pitchFamily="34" charset="0"/>
                <a:cs typeface="Arial" panose="020B0604020202020204" pitchFamily="34" charset="0"/>
              </a:rPr>
              <a:t>(2) The university board of trustees-ratified operating budget and E&amp;G Carryforward Spending Plan is presented to the Board of Governors for approval. Each university president shall implement the operating budget of the university as prescribed by regulations of the Board of Governors, policies of the university board of trustees, provisions of the General Appropriations Act, and data reflected within the SUS Allocation Summary and Workpapers publication.</a:t>
            </a:r>
          </a:p>
          <a:p>
            <a:pPr marL="0" indent="0" eaLnBrk="1" hangingPunct="1">
              <a:buFont typeface="Arial" panose="020B0604020202020204" pitchFamily="34" charset="0"/>
              <a:buNone/>
              <a:defRPr/>
            </a:pPr>
            <a:endParaRPr lang="en-US" altLang="en-US" sz="2400" dirty="0"/>
          </a:p>
        </p:txBody>
      </p:sp>
      <p:sp>
        <p:nvSpPr>
          <p:cNvPr id="11267" name="Title 1">
            <a:extLst>
              <a:ext uri="{FF2B5EF4-FFF2-40B4-BE49-F238E27FC236}">
                <a16:creationId xmlns:a16="http://schemas.microsoft.com/office/drawing/2014/main" id="{B09E168A-2D04-4199-B8CF-EA35CF620460}"/>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11268" name="Title 1">
            <a:extLst>
              <a:ext uri="{FF2B5EF4-FFF2-40B4-BE49-F238E27FC236}">
                <a16:creationId xmlns:a16="http://schemas.microsoft.com/office/drawing/2014/main" id="{17F7E45A-DD5A-4162-A67E-DF519536655C}"/>
              </a:ext>
            </a:extLst>
          </p:cNvPr>
          <p:cNvSpPr txBox="1">
            <a:spLocks/>
          </p:cNvSpPr>
          <p:nvPr/>
        </p:nvSpPr>
        <p:spPr bwMode="auto">
          <a:xfrm>
            <a:off x="268288" y="119063"/>
            <a:ext cx="7672387"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2800" b="1" dirty="0">
                <a:solidFill>
                  <a:schemeClr val="bg1"/>
                </a:solidFill>
                <a:latin typeface="Utopia Std" panose="02040603060506020204" pitchFamily="18" charset="0"/>
              </a:rPr>
              <a:t>Board of Governors Regulation 9.007 – State University Operating Budgets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Placeholder 2">
            <a:extLst>
              <a:ext uri="{FF2B5EF4-FFF2-40B4-BE49-F238E27FC236}">
                <a16:creationId xmlns:a16="http://schemas.microsoft.com/office/drawing/2014/main" id="{210F0CF8-1160-4275-8DCB-973D85EF454A}"/>
              </a:ext>
            </a:extLst>
          </p:cNvPr>
          <p:cNvSpPr>
            <a:spLocks noGrp="1"/>
          </p:cNvSpPr>
          <p:nvPr>
            <p:ph sz="quarter" idx="4294967295"/>
          </p:nvPr>
        </p:nvSpPr>
        <p:spPr bwMode="auto">
          <a:xfrm>
            <a:off x="119063" y="1549400"/>
            <a:ext cx="8831262" cy="48196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Font typeface="Arial" panose="020B0604020202020204" pitchFamily="34" charset="0"/>
              <a:buNone/>
            </a:pPr>
            <a:r>
              <a:rPr lang="en-US" altLang="en-US" sz="1700" u="sng" dirty="0">
                <a:latin typeface="Arial" panose="020B0604020202020204" pitchFamily="34" charset="0"/>
                <a:cs typeface="Arial" panose="020B0604020202020204" pitchFamily="34" charset="0"/>
              </a:rPr>
              <a:t>1011.45 End of year balance of funds</a:t>
            </a:r>
          </a:p>
          <a:p>
            <a:pPr marL="0" indent="0" eaLnBrk="1" hangingPunct="1">
              <a:buFont typeface="Arial" panose="020B0604020202020204" pitchFamily="34" charset="0"/>
              <a:buNone/>
            </a:pPr>
            <a:r>
              <a:rPr lang="en-US" altLang="en-US" sz="1700" dirty="0">
                <a:latin typeface="Arial" panose="020B0604020202020204" pitchFamily="34" charset="0"/>
                <a:cs typeface="Arial" panose="020B0604020202020204" pitchFamily="34" charset="0"/>
              </a:rPr>
              <a:t>	Unexpended amounts in any fund in a university current year operating 	budget shall be carried forward and included as the balance forward for that fund 	in the approved operating budget for the following year.</a:t>
            </a:r>
          </a:p>
          <a:p>
            <a:pPr marL="0" indent="0" eaLnBrk="1" hangingPunct="1">
              <a:buFont typeface="Arial" panose="020B0604020202020204" pitchFamily="34" charset="0"/>
              <a:buNone/>
            </a:pPr>
            <a:endParaRPr lang="en-US" altLang="en-US" sz="1300" dirty="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r>
              <a:rPr lang="en-US" altLang="en-US" sz="1700" u="sng" dirty="0">
                <a:latin typeface="Arial" panose="020B0604020202020204" pitchFamily="34" charset="0"/>
                <a:cs typeface="Arial" panose="020B0604020202020204" pitchFamily="34" charset="0"/>
              </a:rPr>
              <a:t>1011.90(4) State university funding</a:t>
            </a:r>
          </a:p>
          <a:p>
            <a:pPr marL="0" indent="0" eaLnBrk="1" hangingPunct="1">
              <a:buFont typeface="Arial" panose="020B0604020202020204" pitchFamily="34" charset="0"/>
              <a:buNone/>
            </a:pPr>
            <a:r>
              <a:rPr lang="en-US" altLang="en-US" sz="1700" dirty="0">
                <a:latin typeface="Arial" panose="020B0604020202020204" pitchFamily="34" charset="0"/>
                <a:cs typeface="Arial" panose="020B0604020202020204" pitchFamily="34" charset="0"/>
              </a:rPr>
              <a:t>	Expenditure analysis, operating budgets, and annual financial statements of 	each university must be prepared using the standard financial reporting 	procedures and formats prescribed by the Board of Governors. These 	formats shall be the same as used for the 2000-2001 fiscal year reports. </a:t>
            </a:r>
          </a:p>
          <a:p>
            <a:pPr marL="0" indent="0" eaLnBrk="1" hangingPunct="1">
              <a:buFont typeface="Arial" panose="020B0604020202020204" pitchFamily="34" charset="0"/>
              <a:buNone/>
            </a:pPr>
            <a:endParaRPr lang="en-US" altLang="en-US" sz="1300" dirty="0">
              <a:latin typeface="Arial" panose="020B0604020202020204" pitchFamily="34" charset="0"/>
              <a:cs typeface="Arial" panose="020B0604020202020204" pitchFamily="34" charset="0"/>
            </a:endParaRPr>
          </a:p>
          <a:p>
            <a:pPr marL="0" indent="0" eaLnBrk="1" hangingPunct="1">
              <a:buFont typeface="Arial" panose="020B0604020202020204" pitchFamily="34" charset="0"/>
              <a:buNone/>
            </a:pPr>
            <a:r>
              <a:rPr lang="en-US" altLang="en-US" sz="1700" u="sng" dirty="0">
                <a:latin typeface="Arial" panose="020B0604020202020204" pitchFamily="34" charset="0"/>
                <a:cs typeface="Arial" panose="020B0604020202020204" pitchFamily="34" charset="0"/>
              </a:rPr>
              <a:t>1011.91 (1) Additional appropriations</a:t>
            </a:r>
          </a:p>
          <a:p>
            <a:pPr marL="0" indent="0" eaLnBrk="1" hangingPunct="1">
              <a:buFont typeface="Arial" panose="020B0604020202020204" pitchFamily="34" charset="0"/>
              <a:buNone/>
            </a:pPr>
            <a:r>
              <a:rPr lang="en-US" altLang="en-US" sz="1700" dirty="0">
                <a:latin typeface="Arial" panose="020B0604020202020204" pitchFamily="34" charset="0"/>
                <a:cs typeface="Arial" panose="020B0604020202020204" pitchFamily="34" charset="0"/>
              </a:rPr>
              <a:t>	Except as otherwise provided in the General Appropriations Act, all 	money received from federal grants, student fees, private sources, and 	from vending machine collections is discretionary; however, the budget 	must be approved and these funds may not be expended for construction, 	except as provided by S. 1013.74. F.S. </a:t>
            </a:r>
          </a:p>
        </p:txBody>
      </p:sp>
      <p:sp>
        <p:nvSpPr>
          <p:cNvPr id="12291" name="Title 1">
            <a:extLst>
              <a:ext uri="{FF2B5EF4-FFF2-40B4-BE49-F238E27FC236}">
                <a16:creationId xmlns:a16="http://schemas.microsoft.com/office/drawing/2014/main" id="{B3692E6F-C38F-48DE-BC09-30503F481B2F}"/>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12292" name="Title 1">
            <a:extLst>
              <a:ext uri="{FF2B5EF4-FFF2-40B4-BE49-F238E27FC236}">
                <a16:creationId xmlns:a16="http://schemas.microsoft.com/office/drawing/2014/main" id="{015064EE-204E-4CEC-A2D1-9B2AB749C4FB}"/>
              </a:ext>
            </a:extLst>
          </p:cNvPr>
          <p:cNvSpPr txBox="1">
            <a:spLocks/>
          </p:cNvSpPr>
          <p:nvPr/>
        </p:nvSpPr>
        <p:spPr bwMode="auto">
          <a:xfrm>
            <a:off x="107950" y="331788"/>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3600" b="1" dirty="0">
                <a:solidFill>
                  <a:schemeClr val="bg1"/>
                </a:solidFill>
                <a:latin typeface="Utopia Std" panose="02040603060506020204" pitchFamily="18" charset="0"/>
              </a:rPr>
              <a:t>Florida Statutes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6FB5592D-2776-42B2-8B60-1EA803266098}"/>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13315" name="Title 1">
            <a:extLst>
              <a:ext uri="{FF2B5EF4-FFF2-40B4-BE49-F238E27FC236}">
                <a16:creationId xmlns:a16="http://schemas.microsoft.com/office/drawing/2014/main" id="{2CE081A7-3291-4C03-8FA2-60FB083B3700}"/>
              </a:ext>
            </a:extLst>
          </p:cNvPr>
          <p:cNvSpPr txBox="1">
            <a:spLocks/>
          </p:cNvSpPr>
          <p:nvPr/>
        </p:nvSpPr>
        <p:spPr bwMode="auto">
          <a:xfrm>
            <a:off x="355600" y="207963"/>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3600" b="1" dirty="0">
                <a:solidFill>
                  <a:schemeClr val="bg1"/>
                </a:solidFill>
                <a:latin typeface="Utopia Std" panose="02040603060506020204" pitchFamily="18" charset="0"/>
              </a:rPr>
              <a:t>SUS 2022-2023 Operating Budget</a:t>
            </a:r>
          </a:p>
        </p:txBody>
      </p:sp>
      <p:graphicFrame>
        <p:nvGraphicFramePr>
          <p:cNvPr id="13316" name="Chart 6">
            <a:extLst>
              <a:ext uri="{FF2B5EF4-FFF2-40B4-BE49-F238E27FC236}">
                <a16:creationId xmlns:a16="http://schemas.microsoft.com/office/drawing/2014/main" id="{ADAFAC52-804E-4A97-83F5-DCAAF3A0B041}"/>
              </a:ext>
            </a:extLst>
          </p:cNvPr>
          <p:cNvGraphicFramePr>
            <a:graphicFrameLocks/>
          </p:cNvGraphicFramePr>
          <p:nvPr/>
        </p:nvGraphicFramePr>
        <p:xfrm>
          <a:off x="249238" y="1741488"/>
          <a:ext cx="8320087" cy="4400550"/>
        </p:xfrm>
        <a:graphic>
          <a:graphicData uri="http://schemas.openxmlformats.org/presentationml/2006/ole">
            <mc:AlternateContent xmlns:mc="http://schemas.openxmlformats.org/markup-compatibility/2006">
              <mc:Choice xmlns:v="urn:schemas-microsoft-com:vml" Requires="v">
                <p:oleObj spid="_x0000_s13333" name="Chart" r:id="rId3" imgW="8305945" imgH="4391089" progId="Excel.Chart.8">
                  <p:embed/>
                </p:oleObj>
              </mc:Choice>
              <mc:Fallback>
                <p:oleObj name="Chart" r:id="rId3" imgW="8305945" imgH="4391089" progId="Excel.Chart.8">
                  <p:embed/>
                  <p:pic>
                    <p:nvPicPr>
                      <p:cNvPr id="0" name="Chart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238" y="1741488"/>
                        <a:ext cx="8320087"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317" name="Text Box 4">
            <a:extLst>
              <a:ext uri="{FF2B5EF4-FFF2-40B4-BE49-F238E27FC236}">
                <a16:creationId xmlns:a16="http://schemas.microsoft.com/office/drawing/2014/main" id="{61BF9654-0FA7-4033-9724-D93FF648BB0D}"/>
              </a:ext>
            </a:extLst>
          </p:cNvPr>
          <p:cNvSpPr txBox="1">
            <a:spLocks noChangeArrowheads="1"/>
          </p:cNvSpPr>
          <p:nvPr/>
        </p:nvSpPr>
        <p:spPr bwMode="auto">
          <a:xfrm>
            <a:off x="6224588" y="2085975"/>
            <a:ext cx="2544762" cy="5540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000" dirty="0">
                <a:latin typeface="Book Antiqua" panose="02040602050305030304" pitchFamily="18" charset="0"/>
              </a:rPr>
              <a:t>Collects &amp; distributes income from faculty billings for patient services performed at medical schools or clinics</a:t>
            </a:r>
          </a:p>
        </p:txBody>
      </p:sp>
      <p:sp>
        <p:nvSpPr>
          <p:cNvPr id="13318" name="Text Box 4">
            <a:extLst>
              <a:ext uri="{FF2B5EF4-FFF2-40B4-BE49-F238E27FC236}">
                <a16:creationId xmlns:a16="http://schemas.microsoft.com/office/drawing/2014/main" id="{AA156CDD-0B49-46BA-90D9-DC207BCD6FEF}"/>
              </a:ext>
            </a:extLst>
          </p:cNvPr>
          <p:cNvSpPr txBox="1">
            <a:spLocks noChangeArrowheads="1"/>
          </p:cNvSpPr>
          <p:nvPr/>
        </p:nvSpPr>
        <p:spPr bwMode="auto">
          <a:xfrm>
            <a:off x="3856038" y="1185863"/>
            <a:ext cx="2368550" cy="5556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000" dirty="0">
                <a:latin typeface="Book Antiqua" panose="02040602050305030304" pitchFamily="18" charset="0"/>
              </a:rPr>
              <a:t>Financial aid, student activities, athletics, technology, concessions, Board approved fees</a:t>
            </a:r>
          </a:p>
        </p:txBody>
      </p:sp>
      <p:sp>
        <p:nvSpPr>
          <p:cNvPr id="13319" name="Text Box 4">
            <a:extLst>
              <a:ext uri="{FF2B5EF4-FFF2-40B4-BE49-F238E27FC236}">
                <a16:creationId xmlns:a16="http://schemas.microsoft.com/office/drawing/2014/main" id="{7B96F5AD-DE21-4872-95C3-8313A91D30AE}"/>
              </a:ext>
            </a:extLst>
          </p:cNvPr>
          <p:cNvSpPr txBox="1">
            <a:spLocks noChangeArrowheads="1"/>
          </p:cNvSpPr>
          <p:nvPr/>
        </p:nvSpPr>
        <p:spPr bwMode="auto">
          <a:xfrm>
            <a:off x="249238" y="2008188"/>
            <a:ext cx="2459037" cy="7080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1000" dirty="0">
                <a:latin typeface="Book Antiqua" panose="02040602050305030304" pitchFamily="18" charset="0"/>
              </a:rPr>
              <a:t>Housing, parking, food services, bookstores, continuing education and other auxiliary units that support the university</a:t>
            </a:r>
          </a:p>
        </p:txBody>
      </p:sp>
      <p:sp>
        <p:nvSpPr>
          <p:cNvPr id="9" name="Text Box 4">
            <a:extLst>
              <a:ext uri="{FF2B5EF4-FFF2-40B4-BE49-F238E27FC236}">
                <a16:creationId xmlns:a16="http://schemas.microsoft.com/office/drawing/2014/main" id="{47817ADD-AA83-4F25-9B34-D514D82C8D71}"/>
              </a:ext>
            </a:extLst>
          </p:cNvPr>
          <p:cNvSpPr txBox="1">
            <a:spLocks noChangeArrowheads="1"/>
          </p:cNvSpPr>
          <p:nvPr/>
        </p:nvSpPr>
        <p:spPr bwMode="auto">
          <a:xfrm>
            <a:off x="574675" y="5005388"/>
            <a:ext cx="1590675" cy="260350"/>
          </a:xfrm>
          <a:prstGeom prst="rect">
            <a:avLst/>
          </a:prstGeom>
          <a:noFill/>
          <a:ln w="9525">
            <a:solidFill>
              <a:schemeClr val="tx1"/>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defRPr/>
            </a:pPr>
            <a:r>
              <a:rPr lang="en-US" altLang="en-US" sz="1050" dirty="0">
                <a:latin typeface="Book Antiqua" panose="02040602050305030304" pitchFamily="18" charset="0"/>
              </a:rPr>
              <a:t>Federal, state or local </a:t>
            </a:r>
            <a:endParaRPr lang="en-US" altLang="en-US" sz="800" dirty="0">
              <a:latin typeface="Book Antiqua" panose="0204060205030503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D0854B92-7C89-4288-BF61-5D3D94A9747B}"/>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14339" name="Title 1">
            <a:extLst>
              <a:ext uri="{FF2B5EF4-FFF2-40B4-BE49-F238E27FC236}">
                <a16:creationId xmlns:a16="http://schemas.microsoft.com/office/drawing/2014/main" id="{9B118D79-E101-4B12-8104-93E7F68208DF}"/>
              </a:ext>
            </a:extLst>
          </p:cNvPr>
          <p:cNvSpPr txBox="1">
            <a:spLocks/>
          </p:cNvSpPr>
          <p:nvPr/>
        </p:nvSpPr>
        <p:spPr bwMode="auto">
          <a:xfrm>
            <a:off x="227013" y="100013"/>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3200" b="1" dirty="0">
                <a:solidFill>
                  <a:schemeClr val="bg1"/>
                </a:solidFill>
                <a:latin typeface="Utopia Std" panose="02040603060506020204" pitchFamily="18" charset="0"/>
              </a:rPr>
              <a:t>SUS 2022-2023 Education &amp; General Operating Budget</a:t>
            </a:r>
          </a:p>
        </p:txBody>
      </p:sp>
      <p:graphicFrame>
        <p:nvGraphicFramePr>
          <p:cNvPr id="8" name="Chart 7">
            <a:extLst>
              <a:ext uri="{FF2B5EF4-FFF2-40B4-BE49-F238E27FC236}">
                <a16:creationId xmlns:a16="http://schemas.microsoft.com/office/drawing/2014/main" id="{9A797D21-E381-4D7B-A062-1B9151AA030E}"/>
              </a:ext>
            </a:extLst>
          </p:cNvPr>
          <p:cNvGraphicFramePr>
            <a:graphicFrameLocks/>
          </p:cNvGraphicFramePr>
          <p:nvPr>
            <p:extLst>
              <p:ext uri="{D42A27DB-BD31-4B8C-83A1-F6EECF244321}">
                <p14:modId xmlns:p14="http://schemas.microsoft.com/office/powerpoint/2010/main" val="1533102784"/>
              </p:ext>
            </p:extLst>
          </p:nvPr>
        </p:nvGraphicFramePr>
        <p:xfrm>
          <a:off x="577056" y="4096871"/>
          <a:ext cx="7989888" cy="232988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1916B174-7FF7-4459-8958-40D073CA7DF7}"/>
              </a:ext>
            </a:extLst>
          </p:cNvPr>
          <p:cNvGraphicFramePr>
            <a:graphicFrameLocks/>
          </p:cNvGraphicFramePr>
          <p:nvPr>
            <p:extLst>
              <p:ext uri="{D42A27DB-BD31-4B8C-83A1-F6EECF244321}">
                <p14:modId xmlns:p14="http://schemas.microsoft.com/office/powerpoint/2010/main" val="2261613753"/>
              </p:ext>
            </p:extLst>
          </p:nvPr>
        </p:nvGraphicFramePr>
        <p:xfrm>
          <a:off x="1192306" y="1083161"/>
          <a:ext cx="6329082" cy="301371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A817E26-D66E-4164-8E40-58A83D85D475}"/>
              </a:ext>
            </a:extLst>
          </p:cNvPr>
          <p:cNvSpPr txBox="1">
            <a:spLocks/>
          </p:cNvSpPr>
          <p:nvPr/>
        </p:nvSpPr>
        <p:spPr bwMode="auto">
          <a:xfrm>
            <a:off x="123825" y="117475"/>
            <a:ext cx="9134475" cy="89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fr-FR" altLang="en-US" sz="3600" b="1" dirty="0">
              <a:solidFill>
                <a:schemeClr val="bg1"/>
              </a:solidFill>
              <a:latin typeface="Utopia Std" panose="02040603060506020204" pitchFamily="18" charset="0"/>
            </a:endParaRPr>
          </a:p>
        </p:txBody>
      </p:sp>
      <p:sp>
        <p:nvSpPr>
          <p:cNvPr id="15363" name="Title 1">
            <a:extLst>
              <a:ext uri="{FF2B5EF4-FFF2-40B4-BE49-F238E27FC236}">
                <a16:creationId xmlns:a16="http://schemas.microsoft.com/office/drawing/2014/main" id="{EEC34404-6CC8-4B4B-BAB2-3E0C5FCF24C3}"/>
              </a:ext>
            </a:extLst>
          </p:cNvPr>
          <p:cNvSpPr txBox="1">
            <a:spLocks/>
          </p:cNvSpPr>
          <p:nvPr/>
        </p:nvSpPr>
        <p:spPr bwMode="auto">
          <a:xfrm>
            <a:off x="227013" y="273050"/>
            <a:ext cx="7886700" cy="84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90000"/>
              </a:lnSpc>
            </a:pPr>
            <a:r>
              <a:rPr lang="en-US" altLang="en-US" sz="3600" b="1" dirty="0">
                <a:solidFill>
                  <a:schemeClr val="bg1"/>
                </a:solidFill>
                <a:latin typeface="Utopia Std" panose="02040603060506020204" pitchFamily="18" charset="0"/>
              </a:rPr>
              <a:t>Education &amp; General (E&amp;G)</a:t>
            </a:r>
          </a:p>
        </p:txBody>
      </p:sp>
      <p:sp>
        <p:nvSpPr>
          <p:cNvPr id="15364" name="TextBox 2">
            <a:extLst>
              <a:ext uri="{FF2B5EF4-FFF2-40B4-BE49-F238E27FC236}">
                <a16:creationId xmlns:a16="http://schemas.microsoft.com/office/drawing/2014/main" id="{38DC6196-F1EF-4980-867D-040B705C3EB9}"/>
              </a:ext>
            </a:extLst>
          </p:cNvPr>
          <p:cNvSpPr txBox="1">
            <a:spLocks noChangeArrowheads="1"/>
          </p:cNvSpPr>
          <p:nvPr/>
        </p:nvSpPr>
        <p:spPr bwMode="auto">
          <a:xfrm>
            <a:off x="193675" y="1479550"/>
            <a:ext cx="8574088"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 typeface="Wingdings" panose="05000000000000000000" pitchFamily="2" charset="2"/>
              <a:buChar char="ü"/>
            </a:pPr>
            <a:r>
              <a:rPr lang="en-US" altLang="en-US" dirty="0"/>
              <a:t>Appropriated by the Legislature/Governor each fiscal year (July 1 to June 30).</a:t>
            </a:r>
          </a:p>
          <a:p>
            <a:pPr>
              <a:buFont typeface="Wingdings" panose="05000000000000000000" pitchFamily="2" charset="2"/>
              <a:buChar char="ü"/>
            </a:pPr>
            <a:r>
              <a:rPr lang="en-US" altLang="en-US" dirty="0"/>
              <a:t>Includes General Revenue, Lottery, Student Tuition and the Phosphate Research Trust Fund (Florida Polytechnic University only).</a:t>
            </a:r>
          </a:p>
          <a:p>
            <a:pPr>
              <a:buFont typeface="Wingdings" panose="05000000000000000000" pitchFamily="2" charset="2"/>
              <a:buChar char="ü"/>
            </a:pPr>
            <a:endParaRPr lang="en-US" altLang="en-US" dirty="0"/>
          </a:p>
          <a:p>
            <a:pPr>
              <a:buFont typeface="Wingdings" panose="05000000000000000000" pitchFamily="2" charset="2"/>
              <a:buChar char="ü"/>
            </a:pPr>
            <a:r>
              <a:rPr lang="en-US" altLang="en-US" u="sng" dirty="0"/>
              <a:t>Board of Governors Regulation 9.007.</a:t>
            </a:r>
          </a:p>
          <a:p>
            <a:pPr lvl="1">
              <a:buFont typeface="Wingdings" panose="05000000000000000000" pitchFamily="2" charset="2"/>
              <a:buChar char="ü"/>
            </a:pPr>
            <a:r>
              <a:rPr lang="en-US" altLang="en-US" dirty="0"/>
              <a:t>E&amp;G funds are used for E&amp;G activities only, such as, but not limited to, general instruction, research, public service, plant operations and maintenance as defined in Board of Governors guidelines, furniture, fixtures, and equipment,  student services, libraries, administrative support, minor capital projects not exceeding $1 million per individual project, and other enrollment-related and stand-alone operations of the universities. </a:t>
            </a:r>
          </a:p>
          <a:p>
            <a:pPr lvl="1">
              <a:buFont typeface="Wingdings" panose="05000000000000000000" pitchFamily="2" charset="2"/>
              <a:buChar char="ü"/>
            </a:pPr>
            <a:r>
              <a:rPr lang="en-US" altLang="en-US" dirty="0"/>
              <a:t>Ending E&amp;G fund balances (E&amp;G carryforward) shall be used for operating activities only except where expressly allowed by law. Operating activities include, but are not limited to, unfunded enrollment growth, potential budget reductions, anticipated increases in university operations, and prior year encumbrances.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5865</TotalTime>
  <Words>2644</Words>
  <Application>Microsoft Office PowerPoint</Application>
  <PresentationFormat>On-screen Show (4:3)</PresentationFormat>
  <Paragraphs>168</Paragraphs>
  <Slides>27</Slides>
  <Notes>0</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7" baseType="lpstr">
      <vt:lpstr>Arial</vt:lpstr>
      <vt:lpstr>Book Antiqua</vt:lpstr>
      <vt:lpstr>Calibri</vt:lpstr>
      <vt:lpstr>Proxima Nova Lt</vt:lpstr>
      <vt:lpstr>Trebuchet MS</vt:lpstr>
      <vt:lpstr>Utopia Std</vt:lpstr>
      <vt:lpstr>Wingdings</vt:lpstr>
      <vt:lpstr>Office Theme</vt:lpstr>
      <vt:lpstr>1_Office Theme</vt:lpstr>
      <vt:lpstr>Chart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randy.goin</dc:creator>
  <cp:lastModifiedBy>Thurman, Patty</cp:lastModifiedBy>
  <cp:revision>290</cp:revision>
  <cp:lastPrinted>2018-08-16T20:06:13Z</cp:lastPrinted>
  <dcterms:created xsi:type="dcterms:W3CDTF">2012-05-16T13:31:23Z</dcterms:created>
  <dcterms:modified xsi:type="dcterms:W3CDTF">2023-01-18T20:45:56Z</dcterms:modified>
</cp:coreProperties>
</file>