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3" r:id="rId5"/>
    <p:sldId id="267" r:id="rId6"/>
    <p:sldId id="266" r:id="rId7"/>
    <p:sldId id="268" r:id="rId8"/>
    <p:sldId id="277" r:id="rId9"/>
    <p:sldId id="278" r:id="rId10"/>
    <p:sldId id="279" r:id="rId11"/>
    <p:sldId id="265" r:id="rId12"/>
    <p:sldId id="271" r:id="rId13"/>
    <p:sldId id="258" r:id="rId14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pp/Book1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pp/Book1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pp/Book1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pp/Book1" TargetMode="External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Percentage of SUS undergraduate students  enrolling in one or more online courses each year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Sheet1!$B$13:$F$13</c:f>
              <c:numCache>
                <c:formatCode>0%</c:formatCode>
                <c:ptCount val="5"/>
                <c:pt idx="1">
                  <c:v>0.78</c:v>
                </c:pt>
                <c:pt idx="2">
                  <c:v>0.99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4-419A-B3B5-9648DEAB9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/>
        <c:axId val="223118184"/>
        <c:axId val="223119168"/>
      </c:barChart>
      <c:lineChart>
        <c:grouping/>
        <c:varyColors val="0"/>
        <c:ser>
          <c:idx val="1"/>
          <c:order val="1"/>
          <c:tx>
            <c:strRef>
              <c:f>Sheet1!$A$14</c:f>
              <c:strCache>
                <c:ptCount val="1"/>
                <c:pt idx="0">
                  <c:v>Goal 2025</c:v>
                </c:pt>
              </c:strCache>
            </c:strRef>
          </c:tx>
          <c:spPr>
            <a:ln w="28575" cap="rnd">
              <a:solidFill>
                <a:srgbClr val="D9AD00"/>
              </a:solidFill>
              <a:round/>
            </a:ln>
            <a:effectLst/>
          </c:spPr>
          <c:marker>
            <c:symbol val="none"/>
          </c:marker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Sheet1!$B$14:$F$14</c:f>
              <c:numCache>
                <c:formatCode>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4-419A-B3B5-9648DEAB9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3118184"/>
        <c:axId val="223119168"/>
      </c:lineChart>
      <c:catAx>
        <c:axId val="223118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223119168"/>
        <c:crosses val="autoZero"/>
        <c:auto val="0"/>
        <c:lblAlgn val="ctr"/>
        <c:lblOffset/>
        <c:noMultiLvlLbl val="0"/>
      </c:catAx>
      <c:valAx>
        <c:axId val="223119168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2231181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cs typeface="Arial" panose="020b0604020202020204" pitchFamily="34" charset="0"/>
        </a:defRPr>
      </a:pPr>
      <a:endParaRPr smtId="4294967295">
        <a:latin typeface="Arial" panose="020b060402020202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Percentage of SUS graduate students enrolling in one or more online courses in the fall term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Sheet1!$B$17:$F$17</c:f>
              <c:numCache>
                <c:formatCode>0%</c:formatCode>
                <c:ptCount val="5"/>
                <c:pt idx="1">
                  <c:v>0.55</c:v>
                </c:pt>
                <c:pt idx="2">
                  <c:v>0.96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5-4CCE-A719-A42FAC1BB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/>
        <c:axId val="223118184"/>
        <c:axId val="223119168"/>
      </c:barChart>
      <c:lineChart>
        <c:grouping/>
        <c:varyColors val="0"/>
        <c:ser>
          <c:idx val="1"/>
          <c:order val="1"/>
          <c:tx>
            <c:strRef>
              <c:f>Sheet1!$A$18</c:f>
              <c:strCache>
                <c:ptCount val="1"/>
                <c:pt idx="0">
                  <c:v>Goal 2025</c:v>
                </c:pt>
              </c:strCache>
            </c:strRef>
          </c:tx>
          <c:spPr>
            <a:ln w="28575" cap="rnd">
              <a:solidFill>
                <a:srgbClr val="D9AD00"/>
              </a:solidFill>
              <a:round/>
            </a:ln>
            <a:effectLst/>
          </c:spPr>
          <c:marker>
            <c:symbol val="none"/>
          </c:marker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Sheet1!$B$18:$F$18</c:f>
              <c:numCache>
                <c:formatCode>0%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35-4CCE-A719-A42FAC1BB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3118184"/>
        <c:axId val="223119168"/>
      </c:lineChart>
      <c:catAx>
        <c:axId val="223118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223119168"/>
        <c:crosses val="autoZero"/>
        <c:auto val="0"/>
        <c:lblAlgn val="ctr"/>
        <c:lblOffset/>
        <c:noMultiLvlLbl val="0"/>
      </c:catAx>
      <c:valAx>
        <c:axId val="223119168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2231181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cs typeface="Arial" panose="020b0604020202020204" pitchFamily="34" charset="0"/>
        </a:defRPr>
      </a:pPr>
      <a:endParaRPr smtId="4294967295">
        <a:latin typeface="Arial" panose="020b060402020202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Percent of undergraduate FTE in online courses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Sheet1!$B$23:$F$23</c:f>
              <c:numCache>
                <c:formatCode>0%</c:formatCode>
                <c:ptCount val="5"/>
                <c:pt idx="1">
                  <c:v>0.33</c:v>
                </c:pt>
                <c:pt idx="2">
                  <c:v>0.85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8-4AC4-A408-D2F382F5C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/>
        <c:axId val="223118184"/>
        <c:axId val="223119168"/>
      </c:barChart>
      <c:lineChart>
        <c:grouping/>
        <c:varyColors val="0"/>
        <c:ser>
          <c:idx val="1"/>
          <c:order val="1"/>
          <c:tx>
            <c:strRef>
              <c:f>Sheet1!$A$24</c:f>
              <c:strCache>
                <c:ptCount val="1"/>
                <c:pt idx="0">
                  <c:v>Goal 2025</c:v>
                </c:pt>
              </c:strCache>
            </c:strRef>
          </c:tx>
          <c:spPr>
            <a:ln w="28575" cap="rnd">
              <a:solidFill>
                <a:srgbClr val="D9AD00"/>
              </a:solidFill>
              <a:round/>
            </a:ln>
            <a:effectLst/>
          </c:spPr>
          <c:marker>
            <c:symbol val="none"/>
          </c:marker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Sheet1!$B$24:$F$24</c:f>
              <c:numCache>
                <c:formatCode>0%</c:formatCode>
                <c:ptCount val="5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8-4AC4-A408-D2F382F5C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3118184"/>
        <c:axId val="223119168"/>
      </c:lineChart>
      <c:catAx>
        <c:axId val="223118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223119168"/>
        <c:crosses val="autoZero"/>
        <c:auto val="0"/>
        <c:lblAlgn val="ctr"/>
        <c:lblOffset/>
        <c:noMultiLvlLbl val="0"/>
      </c:catAx>
      <c:valAx>
        <c:axId val="223119168"/>
        <c:scaling>
          <c:orientation/>
          <c:max val="1.2"/>
        </c:scaling>
        <c:delete val="1"/>
        <c:axPos val="l"/>
        <c:numFmt formatCode="0%" sourceLinked="1"/>
        <c:majorTickMark val="none"/>
        <c:minorTickMark val="none"/>
        <c:crossAx val="2231181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cs typeface="Arial" panose="020b0604020202020204" pitchFamily="34" charset="0"/>
        </a:defRPr>
      </a:pPr>
      <a:endParaRPr smtId="4294967295">
        <a:latin typeface="Arial" panose="020b060402020202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Percent of graduate FTE in online courses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400" b="1" i="0" u="none" strike="noStrike" kern="1200" baseline="0" smtId="4294967295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Sheet1!$B$29:$F$29</c:f>
              <c:numCache>
                <c:formatCode>0%</c:formatCode>
                <c:ptCount val="5"/>
                <c:pt idx="1">
                  <c:v>0.32</c:v>
                </c:pt>
                <c:pt idx="2">
                  <c:v>0.72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A-47D0-94E9-CC280CB6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/>
        <c:axId val="223118184"/>
        <c:axId val="223119168"/>
      </c:barChart>
      <c:lineChart>
        <c:grouping/>
        <c:varyColors val="0"/>
        <c:ser>
          <c:idx val="1"/>
          <c:order val="1"/>
          <c:tx>
            <c:strRef>
              <c:f>Sheet1!$A$30</c:f>
              <c:strCache>
                <c:ptCount val="1"/>
                <c:pt idx="0">
                  <c:v>Goal 2025</c:v>
                </c:pt>
              </c:strCache>
            </c:strRef>
          </c:tx>
          <c:spPr>
            <a:ln w="28575" cap="rnd">
              <a:solidFill>
                <a:srgbClr val="D9AD00"/>
              </a:solidFill>
              <a:round/>
            </a:ln>
            <a:effectLst/>
          </c:spPr>
          <c:marker>
            <c:symbol val="none"/>
          </c:marker>
          <c:cat>
            <c:strRef>
              <c:f>Sheet1!$B$12:$F$12</c:f>
              <c:strCache>
                <c:ptCount val="4"/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</c:strCache>
            </c:strRef>
          </c:cat>
          <c:val>
            <c:numRef>
              <c:f>Sheet1!$B$30:$F$30</c:f>
              <c:numCache>
                <c:formatCode>0%</c:formatCode>
                <c:ptCount val="5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A-47D0-94E9-CC280CB6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3118184"/>
        <c:axId val="223119168"/>
      </c:lineChart>
      <c:catAx>
        <c:axId val="223118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223119168"/>
        <c:crosses val="autoZero"/>
        <c:auto val="0"/>
        <c:lblAlgn val="ctr"/>
        <c:lblOffset/>
        <c:noMultiLvlLbl val="0"/>
      </c:catAx>
      <c:valAx>
        <c:axId val="223119168"/>
        <c:scaling>
          <c:orientation/>
          <c:max val="1.2"/>
        </c:scaling>
        <c:delete val="1"/>
        <c:axPos val="l"/>
        <c:numFmt formatCode="0%" sourceLinked="1"/>
        <c:majorTickMark val="none"/>
        <c:minorTickMark val="none"/>
        <c:crossAx val="2231181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cs typeface="Arial" panose="020b0604020202020204" pitchFamily="34" charset="0"/>
        </a:defRPr>
      </a:pPr>
      <a:endParaRPr smtId="4294967295">
        <a:latin typeface="Arial" panose="020b060402020202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16044926643372"/>
          <c:y val="0.09509949386119843"/>
          <c:w val="0.9368395805358887"/>
          <c:h val="0.74026554822921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D7E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8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8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8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numFmt formatCode="" sourceLinked="1"/>
              <c:txPr>
                <a:bodyPr rot="0" spcFirstLastPara="1" vertOverflow="ellipsis" vert="horz" wrap="square" anchor="ctr" anchorCtr="1"/>
                <a:p>
                  <a:pPr>
                    <a:defRPr sz="18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sz="1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sz="18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'Affordability - Retention'!$B$23:$E$23</c:f>
              <c:strCache>
                <c:ptCount val="4"/>
                <c:pt idx="0">
                  <c:v>DISTANCE LEARNING ONLY</c:v>
                </c:pt>
                <c:pt idx="1">
                  <c:v>MIXED</c:v>
                </c:pt>
                <c:pt idx="2">
                  <c:v>NO DISTANCE LEARNING</c:v>
                </c:pt>
                <c:pt idx="3">
                  <c:v>TOTAL</c:v>
                </c:pt>
              </c:strCache>
            </c:strRef>
          </c:cat>
          <c:val>
            <c:numRef>
              <c:f>'Affordability - Retention'!$B$28:$E$28</c:f>
              <c:numCache>
                <c:formatCode>0%</c:formatCode>
                <c:ptCount val="4"/>
                <c:pt idx="0">
                  <c:v>0.8607678139827868</c:v>
                </c:pt>
                <c:pt idx="1">
                  <c:v>0.8950390286209887</c:v>
                </c:pt>
                <c:pt idx="2">
                  <c:v>0.7860780984719864</c:v>
                </c:pt>
                <c:pt idx="3">
                  <c:v>0.8695021280519468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F-4E43-A0A9-AB1BE7474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25"/>
        <c:overlap val="-27"/>
        <c:axId val="864660080"/>
        <c:axId val="864658112"/>
      </c:barChart>
      <c:catAx>
        <c:axId val="8646600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8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864658112"/>
        <c:crosses val="autoZero"/>
        <c:auto val="0"/>
        <c:lblAlgn val="ctr"/>
        <c:lblOffset/>
        <c:noMultiLvlLbl val="0"/>
      </c:catAx>
      <c:valAx>
        <c:axId val="86465811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sz="18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txPr>
        <c:crossAx val="864660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800" b="1" smtId="4294967295">
          <a:latin typeface="Arial" panose="020b0604020202020204" pitchFamily="34" charset="0"/>
          <a:cs typeface="Arial" panose="020b0604020202020204" pitchFamily="34" charset="0"/>
        </a:defRPr>
      </a:pPr>
      <a:endParaRPr sz="1800" b="1" smtId="4294967295">
        <a:latin typeface="Arial" panose="020b060402020202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4000">
                <a:srgbClr val="002E4F"/>
              </a:gs>
              <a:gs pos="100000">
                <a:srgbClr val="005D7E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339609" y="10668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10"/>
          <p:cNvSpPr/>
          <p:nvPr userDrawn="1"/>
        </p:nvSpPr>
        <p:spPr>
          <a:xfrm>
            <a:off x="891934" y="518979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14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Utopia Std" panose="0204060306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6932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787577" y="2986189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4" name="Oval 13"/>
          <p:cNvSpPr/>
          <p:nvPr userDrawn="1"/>
        </p:nvSpPr>
        <p:spPr>
          <a:xfrm>
            <a:off x="8889596" y="-2376621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71" y="432880"/>
            <a:ext cx="2501254" cy="25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61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4156"/>
            <a:ext cx="10515600" cy="1325563"/>
          </a:xfrm>
        </p:spPr>
        <p:txBody>
          <a:bodyPr/>
          <a:lstStyle>
            <a:lvl1pPr>
              <a:defRPr>
                <a:latin typeface="Utopia Std" panose="0204060306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22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 txBox="1"/>
          <p:nvPr userDrawn="1"/>
        </p:nvSpPr>
        <p:spPr>
          <a:xfrm>
            <a:off x="0" y="-16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Proxima Nova L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Utopia Std" panose="02040603060506020204" pitchFamily="18" charset="0"/>
              </a:rPr>
              <a:t>Click to edit Master title style</a:t>
            </a:r>
            <a:endParaRPr lang="en-US">
              <a:latin typeface="Utopia Std" panose="0204060306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151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1"/>
            <a:ext cx="10515600" cy="1325563"/>
          </a:xfrm>
        </p:spPr>
        <p:txBody>
          <a:bodyPr/>
          <a:lstStyle>
            <a:lvl1pPr>
              <a:defRPr>
                <a:latin typeface="Utopia Std" panose="0204060306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35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275"/>
            <a:ext cx="10515600" cy="1325563"/>
          </a:xfrm>
        </p:spPr>
        <p:txBody>
          <a:bodyPr/>
          <a:lstStyle>
            <a:lvl1pPr>
              <a:defRPr>
                <a:latin typeface="Utopia Std" panose="0204060306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56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581"/>
            <a:ext cx="10515600" cy="1325563"/>
          </a:xfrm>
        </p:spPr>
        <p:txBody>
          <a:bodyPr/>
          <a:lstStyle>
            <a:lvl1pPr>
              <a:defRPr>
                <a:latin typeface="Utopia Std" panose="0204060306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48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4000">
                <a:srgbClr val="002E4F"/>
              </a:gs>
              <a:gs pos="100000">
                <a:srgbClr val="005D7E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339609" y="10668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Oval 6"/>
          <p:cNvSpPr/>
          <p:nvPr userDrawn="1"/>
        </p:nvSpPr>
        <p:spPr>
          <a:xfrm>
            <a:off x="891934" y="518979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10"/>
          <p:cNvSpPr/>
          <p:nvPr userDrawn="1"/>
        </p:nvSpPr>
        <p:spPr>
          <a:xfrm>
            <a:off x="8889596" y="-2376621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41" y="2175225"/>
            <a:ext cx="2322317" cy="23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189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3.pn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4000">
                <a:srgbClr val="002E4F"/>
              </a:gs>
              <a:gs pos="100000">
                <a:srgbClr val="005D7E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339609" y="1143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8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1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A092-461C-4F45-8016-7E0493D2EEF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5653-CE09-4ECF-981A-9CAAF91A179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lowchart: Document 13"/>
          <p:cNvSpPr/>
          <p:nvPr userDrawn="1"/>
        </p:nvSpPr>
        <p:spPr>
          <a:xfrm flipH="1" flipV="1">
            <a:off x="58878" y="703455"/>
            <a:ext cx="12085498" cy="6081476"/>
          </a:xfrm>
          <a:custGeom>
            <a:gdLst>
              <a:gd name="connsiteX0" fmla="*/ 87 w 21701"/>
              <a:gd name="connsiteY0" fmla="*/ 0 h 20668"/>
              <a:gd name="connsiteX1" fmla="*/ 21687 w 21701"/>
              <a:gd name="connsiteY1" fmla="*/ 0 h 20668"/>
              <a:gd name="connsiteX2" fmla="*/ 21701 w 21701"/>
              <a:gd name="connsiteY2" fmla="*/ 18440 h 20668"/>
              <a:gd name="connsiteX3" fmla="*/ 0 w 21701"/>
              <a:gd name="connsiteY3" fmla="*/ 18987 h 20668"/>
              <a:gd name="connsiteX4" fmla="*/ 87 w 21701"/>
              <a:gd name="connsiteY4" fmla="*/ 0 h 206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1" h="20668">
                <a:moveTo>
                  <a:pt x="87" y="0"/>
                </a:moveTo>
                <a:lnTo>
                  <a:pt x="21687" y="0"/>
                </a:lnTo>
                <a:cubicBezTo>
                  <a:pt x="21687" y="5774"/>
                  <a:pt x="21701" y="12666"/>
                  <a:pt x="21701" y="18440"/>
                </a:cubicBezTo>
                <a:cubicBezTo>
                  <a:pt x="10901" y="18440"/>
                  <a:pt x="10870" y="23066"/>
                  <a:pt x="0" y="18987"/>
                </a:cubicBez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71314" y="6501629"/>
            <a:ext cx="373062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4FFCC95-6B2F-4178-ACA8-60033FCEAB24}" type="slidenum">
              <a:rPr lang="en-US" altLang="en-US" sz="1100" b="1" smtClean="0">
                <a:solidFill>
                  <a:schemeClr val="bg1">
                    <a:lumMod val="50000"/>
                  </a:schemeClr>
                </a:solidFill>
                <a:latin typeface="Proxima Nova Lt" panose="02000506030000020004" pitchFamily="50" charset="0"/>
              </a:rPr>
              <a:pPr eaLnBrk="1" hangingPunct="1">
                <a:defRPr/>
              </a:pPr>
              <a:t>1</a:t>
            </a:fld>
            <a:endParaRPr lang="en-US" altLang="en-US" sz="1100" b="1" smtClean="0">
              <a:solidFill>
                <a:schemeClr val="bg1">
                  <a:lumMod val="50000"/>
                </a:schemeClr>
              </a:solidFill>
              <a:latin typeface="Proxima Nova Lt" panose="02000506030000020004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40" y="110836"/>
            <a:ext cx="1201040" cy="12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Utopia Std" panose="0204060306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gif" /><Relationship Id="rId5" Type="http://schemas.openxmlformats.org/officeDocument/2006/relationships/image" Target="../media/image17.jpeg" /><Relationship Id="rId6" Type="http://schemas.openxmlformats.org/officeDocument/2006/relationships/image" Target="cid:image002.gif@01D979B4.9F0E9EF0" TargetMode="External" /><Relationship Id="rId7" Type="http://schemas.openxmlformats.org/officeDocument/2006/relationships/image" Target="../media/image16.gif" /><Relationship Id="rId8" Type="http://schemas.openxmlformats.org/officeDocument/2006/relationships/hyperlink" Target="https://nam12.safelinks.protection.outlook.com/?url=https%3A%2F%2Fufonline.ufl.edu%2F&amp;data=05%7C01%7CJon.Rogers%40flbog.edu%7C5162e546a6584d38599308db47ed4c19%7C63bf107bcb6f41738c1c1406bb5cb794%7C0%7C0%7C638182856738518606%7CUnknown%7CTWFpbGZsb3d8eyJWIjoiMC4wLjAwMDAiLCJQIjoiV2luMzIiLCJBTiI6Ik1haWwiLCJXVCI6Mn0%3D%7C3000%7C%7C%7C&amp;sdata=CEEoh5DEYUESG2yxenK%2BZIR2MWmee96G%2FtwdbXclc%2BI%3D&amp;reserved=0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Relationship Id="rId6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microsoft.com/office/2007/relationships/hdphoto" Target="../media/image8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6.gif" /><Relationship Id="rId11" Type="http://schemas.openxmlformats.org/officeDocument/2006/relationships/hyperlink" Target="https://nam12.safelinks.protection.outlook.com/?url=https%3A%2F%2Fufonline.ufl.edu%2F&amp;data=05%7C01%7CJon.Rogers%40flbog.edu%7C5162e546a6584d38599308db47ed4c19%7C63bf107bcb6f41738c1c1406bb5cb794%7C0%7C0%7C638182856738518606%7CUnknown%7CTWFpbGZsb3d8eyJWIjoiMC4wLjAwMDAiLCJQIjoiV2luMzIiLCJBTiI6Ik1haWwiLCJXVCI6Mn0%3D%7C3000%7C%7C%7C&amp;sdata=CEEoh5DEYUESG2yxenK%2BZIR2MWmee96G%2FtwdbXclc%2BI%3D&amp;reserved=0" TargetMode="External" /><Relationship Id="rId2" Type="http://schemas.openxmlformats.org/officeDocument/2006/relationships/image" Target="../media/image9.jpe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gif" /><Relationship Id="rId6" Type="http://schemas.openxmlformats.org/officeDocument/2006/relationships/image" Target="../media/image13.jpeg" /><Relationship Id="rId7" Type="http://schemas.openxmlformats.org/officeDocument/2006/relationships/image" Target="../media/image14.png" /><Relationship Id="rId8" Type="http://schemas.openxmlformats.org/officeDocument/2006/relationships/image" Target="../media/image15.jpeg" /><Relationship Id="rId9" Type="http://schemas.openxmlformats.org/officeDocument/2006/relationships/image" Target="cid:image002.gif@01D979B4.9F0E9EF0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905" y="3133165"/>
            <a:ext cx="10757647" cy="1506070"/>
          </a:xfrm>
        </p:spPr>
        <p:txBody>
          <a:bodyPr>
            <a:normAutofit fontScale="90000"/>
          </a:bodyPr>
          <a:lstStyle/>
          <a:p>
            <a:b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2022 Annual Report for Online Education</a:t>
            </a:r>
            <a: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5838"/>
            <a:ext cx="9144000" cy="2062162"/>
          </a:xfrm>
        </p:spPr>
        <p:txBody>
          <a:bodyPr>
            <a:normAutofit/>
          </a:bodyPr>
          <a:lstStyle/>
          <a:p>
            <a:r>
              <a:rPr lang="en-US" altLang="en-US" smtClean="0"/>
              <a:t>Dr. Jon Rogers, Assistant Vice Chancellor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mtClean="0"/>
              <a:t>June 22, 2023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www.flbog.edu</a:t>
            </a:r>
          </a:p>
        </p:txBody>
      </p:sp>
    </p:spTree>
    <p:extLst>
      <p:ext uri="{BB962C8B-B14F-4D97-AF65-F5344CB8AC3E}">
        <p14:creationId xmlns:p14="http://schemas.microsoft.com/office/powerpoint/2010/main" val="367349218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4156"/>
            <a:ext cx="10851776" cy="1325563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Percent of Undergraduates Enrolled After One Year by Delivery Method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3718" y="1600199"/>
          <a:ext cx="10372164" cy="450476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61989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Online Program Delivery: INNOVATIONS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1982" y="1429412"/>
            <a:ext cx="3280474" cy="15770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Freeform 12"/>
          <p:cNvSpPr/>
          <p:nvPr/>
        </p:nvSpPr>
        <p:spPr>
          <a:xfrm>
            <a:off x="651982" y="3006505"/>
            <a:ext cx="3280474" cy="1217056"/>
          </a:xfrm>
          <a:custGeom>
            <a:gdLst>
              <a:gd name="connsiteX0" fmla="*/ 0 w 3280474"/>
              <a:gd name="connsiteY0" fmla="*/ 0 h 1217056"/>
              <a:gd name="connsiteX1" fmla="*/ 3280474 w 3280474"/>
              <a:gd name="connsiteY1" fmla="*/ 0 h 1217056"/>
              <a:gd name="connsiteX2" fmla="*/ 3280474 w 3280474"/>
              <a:gd name="connsiteY2" fmla="*/ 1217056 h 1217056"/>
              <a:gd name="connsiteX3" fmla="*/ 0 w 3280474"/>
              <a:gd name="connsiteY3" fmla="*/ 1217056 h 1217056"/>
              <a:gd name="connsiteX4" fmla="*/ 0 w 3280474"/>
              <a:gd name="connsiteY4" fmla="*/ 0 h 12170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474" h="1217056">
                <a:moveTo>
                  <a:pt x="0" y="0"/>
                </a:moveTo>
                <a:lnTo>
                  <a:pt x="3280474" y="0"/>
                </a:lnTo>
                <a:lnTo>
                  <a:pt x="3280474" y="1217056"/>
                </a:lnTo>
                <a:lnTo>
                  <a:pt x="0" y="1217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kern="1200" smtClean="0">
                <a:latin typeface="Arial" panose="020b0604020202020204" pitchFamily="34" charset="0"/>
                <a:cs typeface="Arial" panose="020b0604020202020204" pitchFamily="34" charset="0"/>
              </a:rPr>
              <a:t>A Science Lab Immersive Online Content Program</a:t>
            </a: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26898" y="1429412"/>
            <a:ext cx="3280474" cy="15770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Freeform 14"/>
          <p:cNvSpPr/>
          <p:nvPr/>
        </p:nvSpPr>
        <p:spPr>
          <a:xfrm>
            <a:off x="4295309" y="3006505"/>
            <a:ext cx="3585569" cy="1217056"/>
          </a:xfrm>
          <a:custGeom>
            <a:gdLst>
              <a:gd name="connsiteX0" fmla="*/ 0 w 3280474"/>
              <a:gd name="connsiteY0" fmla="*/ 0 h 1217056"/>
              <a:gd name="connsiteX1" fmla="*/ 3280474 w 3280474"/>
              <a:gd name="connsiteY1" fmla="*/ 0 h 1217056"/>
              <a:gd name="connsiteX2" fmla="*/ 3280474 w 3280474"/>
              <a:gd name="connsiteY2" fmla="*/ 1217056 h 1217056"/>
              <a:gd name="connsiteX3" fmla="*/ 0 w 3280474"/>
              <a:gd name="connsiteY3" fmla="*/ 1217056 h 1217056"/>
              <a:gd name="connsiteX4" fmla="*/ 0 w 3280474"/>
              <a:gd name="connsiteY4" fmla="*/ 0 h 12170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474" h="1217056">
                <a:moveTo>
                  <a:pt x="0" y="0"/>
                </a:moveTo>
                <a:lnTo>
                  <a:pt x="3280474" y="0"/>
                </a:lnTo>
                <a:lnTo>
                  <a:pt x="3280474" y="1217056"/>
                </a:lnTo>
                <a:lnTo>
                  <a:pt x="0" y="1217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latin typeface="Arial" panose="020b0604020202020204" pitchFamily="34" charset="0"/>
                <a:cs typeface="Arial" panose="020b0604020202020204" pitchFamily="34" charset="0"/>
              </a:rPr>
              <a:t>Use of PlayPosit Interactive Video Technology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81032" y="1429412"/>
            <a:ext cx="3280474" cy="15770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7" name="Freeform 16"/>
          <p:cNvSpPr/>
          <p:nvPr/>
        </p:nvSpPr>
        <p:spPr>
          <a:xfrm>
            <a:off x="8181032" y="3006505"/>
            <a:ext cx="3280474" cy="1217056"/>
          </a:xfrm>
          <a:custGeom>
            <a:gdLst>
              <a:gd name="connsiteX0" fmla="*/ 0 w 3280474"/>
              <a:gd name="connsiteY0" fmla="*/ 0 h 1217056"/>
              <a:gd name="connsiteX1" fmla="*/ 3280474 w 3280474"/>
              <a:gd name="connsiteY1" fmla="*/ 0 h 1217056"/>
              <a:gd name="connsiteX2" fmla="*/ 3280474 w 3280474"/>
              <a:gd name="connsiteY2" fmla="*/ 1217056 h 1217056"/>
              <a:gd name="connsiteX3" fmla="*/ 0 w 3280474"/>
              <a:gd name="connsiteY3" fmla="*/ 1217056 h 1217056"/>
              <a:gd name="connsiteX4" fmla="*/ 0 w 3280474"/>
              <a:gd name="connsiteY4" fmla="*/ 0 h 12170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474" h="1217056">
                <a:moveTo>
                  <a:pt x="0" y="0"/>
                </a:moveTo>
                <a:lnTo>
                  <a:pt x="3280474" y="0"/>
                </a:lnTo>
                <a:lnTo>
                  <a:pt x="3280474" y="1217056"/>
                </a:lnTo>
                <a:lnTo>
                  <a:pt x="0" y="1217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latin typeface="Arial" panose="020b0604020202020204" pitchFamily="34" charset="0"/>
                <a:cs typeface="Arial" panose="020b0604020202020204" pitchFamily="34" charset="0"/>
              </a:rPr>
              <a:t>Employment of Student Success Advisors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5097" y="3871339"/>
            <a:ext cx="3280474" cy="15770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Freeform 18"/>
          <p:cNvSpPr/>
          <p:nvPr/>
        </p:nvSpPr>
        <p:spPr>
          <a:xfrm>
            <a:off x="651982" y="5448431"/>
            <a:ext cx="5741325" cy="1217056"/>
          </a:xfrm>
          <a:custGeom>
            <a:gdLst>
              <a:gd name="connsiteX0" fmla="*/ 0 w 3280474"/>
              <a:gd name="connsiteY0" fmla="*/ 0 h 1217056"/>
              <a:gd name="connsiteX1" fmla="*/ 3280474 w 3280474"/>
              <a:gd name="connsiteY1" fmla="*/ 0 h 1217056"/>
              <a:gd name="connsiteX2" fmla="*/ 3280474 w 3280474"/>
              <a:gd name="connsiteY2" fmla="*/ 1217056 h 1217056"/>
              <a:gd name="connsiteX3" fmla="*/ 0 w 3280474"/>
              <a:gd name="connsiteY3" fmla="*/ 1217056 h 1217056"/>
              <a:gd name="connsiteX4" fmla="*/ 0 w 3280474"/>
              <a:gd name="connsiteY4" fmla="*/ 0 h 12170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474" h="1217056">
                <a:moveTo>
                  <a:pt x="0" y="0"/>
                </a:moveTo>
                <a:lnTo>
                  <a:pt x="3280474" y="0"/>
                </a:lnTo>
                <a:lnTo>
                  <a:pt x="3280474" y="1217056"/>
                </a:lnTo>
                <a:lnTo>
                  <a:pt x="0" y="1217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kern="1200" smtClean="0">
                <a:latin typeface="Arial" panose="020b0604020202020204" pitchFamily="34" charset="0"/>
                <a:cs typeface="Arial" panose="020b0604020202020204" pitchFamily="34" charset="0"/>
              </a:rPr>
              <a:t>Gator Pathways program as a digital hub &amp; entry point for all students; The Gator Pathways College Network online consortium with state college partners in the region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87170" y="3871339"/>
            <a:ext cx="3280474" cy="15770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Freeform 20"/>
          <p:cNvSpPr/>
          <p:nvPr/>
        </p:nvSpPr>
        <p:spPr>
          <a:xfrm>
            <a:off x="7287170" y="5448432"/>
            <a:ext cx="3280474" cy="1217056"/>
          </a:xfrm>
          <a:custGeom>
            <a:gdLst>
              <a:gd name="connsiteX0" fmla="*/ 0 w 3280474"/>
              <a:gd name="connsiteY0" fmla="*/ 0 h 1217056"/>
              <a:gd name="connsiteX1" fmla="*/ 3280474 w 3280474"/>
              <a:gd name="connsiteY1" fmla="*/ 0 h 1217056"/>
              <a:gd name="connsiteX2" fmla="*/ 3280474 w 3280474"/>
              <a:gd name="connsiteY2" fmla="*/ 1217056 h 1217056"/>
              <a:gd name="connsiteX3" fmla="*/ 0 w 3280474"/>
              <a:gd name="connsiteY3" fmla="*/ 1217056 h 1217056"/>
              <a:gd name="connsiteX4" fmla="*/ 0 w 3280474"/>
              <a:gd name="connsiteY4" fmla="*/ 0 h 12170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474" h="1217056">
                <a:moveTo>
                  <a:pt x="0" y="0"/>
                </a:moveTo>
                <a:lnTo>
                  <a:pt x="3280474" y="0"/>
                </a:lnTo>
                <a:lnTo>
                  <a:pt x="3280474" y="1217056"/>
                </a:lnTo>
                <a:lnTo>
                  <a:pt x="0" y="1217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smtClean="0">
                <a:latin typeface="Arial" panose="020b0604020202020204" pitchFamily="34" charset="0"/>
                <a:cs typeface="Arial" panose="020b0604020202020204" pitchFamily="34" charset="0"/>
              </a:rPr>
              <a:t>A Digital Wellness Portal for online students for student support services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0938" y="1563332"/>
            <a:ext cx="2943344" cy="1309255"/>
          </a:xfrm>
          <a:prstGeom prst="roundRect">
            <a:avLst>
              <a:gd name="adj" fmla="val 15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6423" y="1563332"/>
            <a:ext cx="2943344" cy="1309255"/>
          </a:xfrm>
          <a:prstGeom prst="roundRect">
            <a:avLst>
              <a:gd name="adj" fmla="val 15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349597" y="1563330"/>
            <a:ext cx="2943344" cy="1309255"/>
          </a:xfrm>
          <a:prstGeom prst="roundRect">
            <a:avLst>
              <a:gd name="adj" fmla="val 15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55735" y="4026039"/>
            <a:ext cx="2943344" cy="1309255"/>
          </a:xfrm>
          <a:prstGeom prst="roundRect">
            <a:avLst>
              <a:gd name="adj" fmla="val 15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393662" y="4036359"/>
            <a:ext cx="2943344" cy="1309255"/>
          </a:xfrm>
          <a:prstGeom prst="roundRect">
            <a:avLst>
              <a:gd name="adj" fmla="val 15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3" y="1600714"/>
            <a:ext cx="2543188" cy="126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61" y="1840002"/>
            <a:ext cx="1543867" cy="71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21" y="1693083"/>
            <a:ext cx="1077404" cy="10774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67" y="4102347"/>
            <a:ext cx="2743058" cy="1115075"/>
          </a:xfrm>
          <a:prstGeom prst="rect">
            <a:avLst/>
          </a:prstGeom>
        </p:spPr>
      </p:pic>
      <p:pic>
        <p:nvPicPr>
          <p:cNvPr id="27" name="Picture 26" descr="UF-Online-logo-padded-252x88">
            <a:hlinkClick r:id="rId8"/>
          </p:cNvPr>
          <p:cNvPicPr/>
          <p:nvPr/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56" y="4301391"/>
            <a:ext cx="24003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9850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2025 Strategic Plan for Online Education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07" y="1219918"/>
            <a:ext cx="4201065" cy="54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21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ubtitle 2"/>
          <p:cNvSpPr txBox="1"/>
          <p:nvPr/>
        </p:nvSpPr>
        <p:spPr>
          <a:xfrm>
            <a:off x="0" y="6328909"/>
            <a:ext cx="12192000" cy="529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www.flbog.edu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387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6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 in Online Education</a:t>
            </a:r>
            <a:endParaRPr lang="en-US" sz="36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7744119"/>
              </p:ext>
            </p:extLst>
          </p:nvPr>
        </p:nvGraphicFramePr>
        <p:xfrm>
          <a:off x="113186" y="3443569"/>
          <a:ext cx="3018982" cy="28670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3160144"/>
              </p:ext>
            </p:extLst>
          </p:nvPr>
        </p:nvGraphicFramePr>
        <p:xfrm>
          <a:off x="3104580" y="3443569"/>
          <a:ext cx="3018982" cy="286702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76250592"/>
              </p:ext>
            </p:extLst>
          </p:nvPr>
        </p:nvGraphicFramePr>
        <p:xfrm>
          <a:off x="6095974" y="3443569"/>
          <a:ext cx="3013680" cy="286702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02703380"/>
              </p:ext>
            </p:extLst>
          </p:nvPr>
        </p:nvGraphicFramePr>
        <p:xfrm>
          <a:off x="9082066" y="3443569"/>
          <a:ext cx="3013681" cy="286702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67146" y="1668519"/>
            <a:ext cx="2683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5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SUS undergraduate students  enrolling in one or more online courses each year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2169" y="1668519"/>
            <a:ext cx="2914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SUS </a:t>
            </a:r>
            <a:r>
              <a:rPr lang="en-US" sz="16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</a:t>
            </a: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 enrolling in one or more online courses </a:t>
            </a:r>
            <a:r>
              <a:rPr lang="en-US" sz="16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fall term</a:t>
            </a:r>
            <a:endParaRPr lang="en-US" sz="16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5818" y="1791630"/>
            <a:ext cx="2696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undergraduate FTE in online courses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0815" y="1791630"/>
            <a:ext cx="197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</a:t>
            </a:r>
            <a:r>
              <a:rPr lang="en-US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 in online courses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3" y="2845901"/>
            <a:ext cx="434823" cy="434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2966" y="2894035"/>
            <a:ext cx="193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9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2025:  80%</a:t>
            </a:r>
            <a:endParaRPr lang="en-US" sz="1600" b="1">
              <a:solidFill>
                <a:srgbClr val="D9A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17" y="2845901"/>
            <a:ext cx="434823" cy="4348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6740" y="2894035"/>
            <a:ext cx="193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9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2025:  60%</a:t>
            </a:r>
            <a:endParaRPr lang="en-US" sz="1600" b="1">
              <a:solidFill>
                <a:srgbClr val="D9A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2" y="2851209"/>
            <a:ext cx="434823" cy="4348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92315" y="2899343"/>
            <a:ext cx="193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9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2025:  35%</a:t>
            </a:r>
            <a:endParaRPr lang="en-US" sz="1600" b="1">
              <a:solidFill>
                <a:srgbClr val="D9A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66" y="2851209"/>
            <a:ext cx="434823" cy="4348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36089" y="2899343"/>
            <a:ext cx="193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9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2025:  34%</a:t>
            </a:r>
            <a:endParaRPr lang="en-US" sz="1600" b="1">
              <a:solidFill>
                <a:srgbClr val="D9A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121538" y="1413854"/>
            <a:ext cx="0" cy="48967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13964" y="1413854"/>
            <a:ext cx="0" cy="48967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102007" y="1413854"/>
            <a:ext cx="0" cy="48967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5791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1196"/>
            <a:ext cx="10865224" cy="1309921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Top 10 States for Distance Learning Enrollments</a:t>
            </a:r>
            <a:endParaRPr lang="en-US" sz="36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6945" r="9070" b="11249"/>
          <a:stretch>
            <a:fillRect/>
          </a:stretch>
        </p:blipFill>
        <p:spPr>
          <a:xfrm>
            <a:off x="4797135" y="1707777"/>
            <a:ext cx="6695241" cy="424815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 rot="16200000">
            <a:off x="2770227" y="4836186"/>
            <a:ext cx="426344" cy="2547470"/>
          </a:xfrm>
          <a:custGeom>
            <a:gdLst>
              <a:gd name="connsiteX0" fmla="*/ 0 w 721320"/>
              <a:gd name="connsiteY0" fmla="*/ 0 h 570960"/>
              <a:gd name="connsiteX1" fmla="*/ 721320 w 721320"/>
              <a:gd name="connsiteY1" fmla="*/ 0 h 570960"/>
              <a:gd name="connsiteX2" fmla="*/ 721320 w 721320"/>
              <a:gd name="connsiteY2" fmla="*/ 570960 h 570960"/>
              <a:gd name="connsiteX3" fmla="*/ 0 w 721320"/>
              <a:gd name="connsiteY3" fmla="*/ 570960 h 570960"/>
              <a:gd name="connsiteX4" fmla="*/ 0 w 721320"/>
              <a:gd name="connsiteY4" fmla="*/ 0 h 57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20" h="570960">
                <a:moveTo>
                  <a:pt x="0" y="0"/>
                </a:moveTo>
                <a:lnTo>
                  <a:pt x="721320" y="0"/>
                </a:lnTo>
                <a:lnTo>
                  <a:pt x="721320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</p:txBody>
      </p:sp>
      <p:sp>
        <p:nvSpPr>
          <p:cNvPr id="11" name="Rectangle 10"/>
          <p:cNvSpPr/>
          <p:nvPr/>
        </p:nvSpPr>
        <p:spPr>
          <a:xfrm rot="16200000">
            <a:off x="2770227" y="4350154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3" name="Rectangle 12"/>
          <p:cNvSpPr/>
          <p:nvPr/>
        </p:nvSpPr>
        <p:spPr>
          <a:xfrm rot="16200000">
            <a:off x="2770227" y="3864122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 rot="16200000">
            <a:off x="2770227" y="3378090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7" name="Rectangle 16"/>
          <p:cNvSpPr/>
          <p:nvPr/>
        </p:nvSpPr>
        <p:spPr>
          <a:xfrm rot="16200000">
            <a:off x="2770227" y="2892058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9" name="Rectangle 18"/>
          <p:cNvSpPr/>
          <p:nvPr/>
        </p:nvSpPr>
        <p:spPr>
          <a:xfrm rot="16200000">
            <a:off x="2770227" y="2406026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1" name="Freeform 20"/>
          <p:cNvSpPr/>
          <p:nvPr/>
        </p:nvSpPr>
        <p:spPr>
          <a:xfrm rot="16200000">
            <a:off x="2770227" y="1919994"/>
            <a:ext cx="426344" cy="2547470"/>
          </a:xfrm>
          <a:custGeom>
            <a:gdLst>
              <a:gd name="connsiteX0" fmla="*/ 0 w 721320"/>
              <a:gd name="connsiteY0" fmla="*/ 0 h 570960"/>
              <a:gd name="connsiteX1" fmla="*/ 721320 w 721320"/>
              <a:gd name="connsiteY1" fmla="*/ 0 h 570960"/>
              <a:gd name="connsiteX2" fmla="*/ 721320 w 721320"/>
              <a:gd name="connsiteY2" fmla="*/ 570960 h 570960"/>
              <a:gd name="connsiteX3" fmla="*/ 0 w 721320"/>
              <a:gd name="connsiteY3" fmla="*/ 570960 h 570960"/>
              <a:gd name="connsiteX4" fmla="*/ 0 w 721320"/>
              <a:gd name="connsiteY4" fmla="*/ 0 h 57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20" h="570960">
                <a:moveTo>
                  <a:pt x="0" y="0"/>
                </a:moveTo>
                <a:lnTo>
                  <a:pt x="721320" y="0"/>
                </a:lnTo>
                <a:lnTo>
                  <a:pt x="721320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</p:txBody>
      </p:sp>
      <p:sp>
        <p:nvSpPr>
          <p:cNvPr id="23" name="Freeform 22"/>
          <p:cNvSpPr/>
          <p:nvPr/>
        </p:nvSpPr>
        <p:spPr>
          <a:xfrm rot="16200000">
            <a:off x="2770227" y="1433962"/>
            <a:ext cx="426344" cy="2547470"/>
          </a:xfrm>
          <a:custGeom>
            <a:gdLst>
              <a:gd name="connsiteX0" fmla="*/ 0 w 721320"/>
              <a:gd name="connsiteY0" fmla="*/ 0 h 570960"/>
              <a:gd name="connsiteX1" fmla="*/ 721320 w 721320"/>
              <a:gd name="connsiteY1" fmla="*/ 0 h 570960"/>
              <a:gd name="connsiteX2" fmla="*/ 721320 w 721320"/>
              <a:gd name="connsiteY2" fmla="*/ 570960 h 570960"/>
              <a:gd name="connsiteX3" fmla="*/ 0 w 721320"/>
              <a:gd name="connsiteY3" fmla="*/ 570960 h 570960"/>
              <a:gd name="connsiteX4" fmla="*/ 0 w 721320"/>
              <a:gd name="connsiteY4" fmla="*/ 0 h 57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20" h="570960">
                <a:moveTo>
                  <a:pt x="0" y="0"/>
                </a:moveTo>
                <a:lnTo>
                  <a:pt x="721320" y="0"/>
                </a:lnTo>
                <a:lnTo>
                  <a:pt x="721320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00" kern="1200"/>
          </a:p>
        </p:txBody>
      </p:sp>
      <p:sp>
        <p:nvSpPr>
          <p:cNvPr id="25" name="Rectangle 24"/>
          <p:cNvSpPr/>
          <p:nvPr/>
        </p:nvSpPr>
        <p:spPr>
          <a:xfrm rot="16200000">
            <a:off x="2770227" y="947930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7" name="Rectangle 26"/>
          <p:cNvSpPr/>
          <p:nvPr/>
        </p:nvSpPr>
        <p:spPr>
          <a:xfrm rot="16200000">
            <a:off x="2770229" y="461896"/>
            <a:ext cx="426344" cy="2547470"/>
          </a:xfrm>
          <a:prstGeom prst="rect">
            <a:avLst/>
          </a:prstGeom>
          <a:solidFill>
            <a:srgbClr val="D1DBDD"/>
          </a:solidFill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8" name="Oval 7"/>
          <p:cNvSpPr/>
          <p:nvPr/>
        </p:nvSpPr>
        <p:spPr>
          <a:xfrm rot="16200000">
            <a:off x="1486331" y="5890784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1486331" y="5404752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4444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4444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4444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16200000">
            <a:off x="1486331" y="4918720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8889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8889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8889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16200000">
            <a:off x="1486331" y="4432688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16200000">
            <a:off x="1486331" y="3946656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17778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17778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17778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16200000">
            <a:off x="1486331" y="3460624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22222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22222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22222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16200000">
            <a:off x="1486331" y="2974592"/>
            <a:ext cx="426344" cy="4382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26667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 rot="16200000">
            <a:off x="1486331" y="2488560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31111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31111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31111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486331" y="2002528"/>
            <a:ext cx="426344" cy="438274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35556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35556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35556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16200000">
            <a:off x="1486331" y="1516495"/>
            <a:ext cx="426344" cy="438273"/>
          </a:xfrm>
          <a:prstGeom prst="ellipse">
            <a:avLst/>
          </a:prstGeom>
          <a:solidFill>
            <a:srgbClr val="7DB0C0"/>
          </a:solidFill>
        </p:spPr>
        <p:style>
          <a:lnRef idx="1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vert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1267" y="4538212"/>
            <a:ext cx="436419" cy="55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37086" y="2971785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7086" y="3459223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Ohio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7086" y="3946661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Georgia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7086" y="4434099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Michigan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37086" y="4921537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North Carolina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7086" y="5408975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Indiana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37086" y="5896414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Arizona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7086" y="1509471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7086" y="1996909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Texas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7086" y="2484347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New York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4608" y="607573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*See Figure 1</a:t>
            </a:r>
          </a:p>
        </p:txBody>
      </p:sp>
    </p:spTree>
    <p:extLst>
      <p:ext uri="{BB962C8B-B14F-4D97-AF65-F5344CB8AC3E}">
        <p14:creationId xmlns:p14="http://schemas.microsoft.com/office/powerpoint/2010/main" val="11814692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4156"/>
            <a:ext cx="10771094" cy="1325563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Online Majors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 Programs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 Strategic Emphasis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5726"/>
              </p:ext>
            </p:extLst>
          </p:nvPr>
        </p:nvGraphicFramePr>
        <p:xfrm>
          <a:off x="1157515" y="1536166"/>
          <a:ext cx="9583056" cy="4876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3742">
                  <a:extLst>
                    <a:ext uri="{9D8B030D-6E8A-4147-A177-3AD203B41FA5}">
                      <a16:colId xmlns:a16="http://schemas.microsoft.com/office/drawing/2014/main" val="132523670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76027132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680866720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3380593374"/>
                    </a:ext>
                  </a:extLst>
                </a:gridCol>
                <a:gridCol w="1192519">
                  <a:extLst>
                    <a:ext uri="{9D8B030D-6E8A-4147-A177-3AD203B41FA5}">
                      <a16:colId xmlns:a16="http://schemas.microsoft.com/office/drawing/2014/main" val="3823008780"/>
                    </a:ext>
                  </a:extLst>
                </a:gridCol>
                <a:gridCol w="1169895">
                  <a:extLst>
                    <a:ext uri="{9D8B030D-6E8A-4147-A177-3AD203B41FA5}">
                      <a16:colId xmlns:a16="http://schemas.microsoft.com/office/drawing/2014/main" val="4167837496"/>
                    </a:ext>
                  </a:extLst>
                </a:gridCol>
                <a:gridCol w="990386">
                  <a:extLst>
                    <a:ext uri="{9D8B030D-6E8A-4147-A177-3AD203B41FA5}">
                      <a16:colId xmlns:a16="http://schemas.microsoft.com/office/drawing/2014/main" val="2106618847"/>
                    </a:ext>
                  </a:extLst>
                </a:gridCol>
              </a:tblGrid>
              <a:tr h="1160412">
                <a:tc>
                  <a:txBody>
                    <a:bodyPr vert="horz" wrap="square"/>
                    <a:lstStyle/>
                    <a:p>
                      <a:pPr marL="133350" marR="0" algn="l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mtClean="0">
                        <a:effectLst/>
                      </a:endParaRPr>
                    </a:p>
                    <a:p>
                      <a:pPr marL="13335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mtClean="0">
                          <a:effectLst/>
                        </a:rPr>
                        <a:t>DEGREE </a:t>
                      </a:r>
                      <a:r>
                        <a:rPr lang="en-US" sz="2400" spc="-20">
                          <a:effectLst/>
                        </a:rPr>
                        <a:t>LEVEL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pc="-20" smtClean="0">
                        <a:effectLst/>
                      </a:endParaRPr>
                    </a:p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pc="-20" smtClean="0">
                          <a:effectLst/>
                        </a:rPr>
                        <a:t>STEM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EDUCATION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65100" marR="0" indent="163195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20" smtClean="0">
                        <a:effectLst/>
                      </a:endParaRPr>
                    </a:p>
                    <a:p>
                      <a:pPr marL="165100" marR="0" indent="163195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20" smtClean="0">
                        <a:effectLst/>
                      </a:endParaRPr>
                    </a:p>
                    <a:p>
                      <a:pPr marL="165100" marR="0" indent="163195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20" smtClean="0">
                          <a:effectLst/>
                        </a:rPr>
                        <a:t>GAP </a:t>
                      </a:r>
                      <a:endParaRPr lang="en-US" sz="2400" spc="-20" smtClean="0">
                        <a:effectLst/>
                      </a:endParaRPr>
                    </a:p>
                    <a:p>
                      <a:pPr marL="165100" marR="0" indent="163195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30" smtClean="0">
                        <a:effectLst/>
                      </a:endParaRPr>
                    </a:p>
                    <a:p>
                      <a:pPr marL="165100" marR="0" indent="163195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30" smtClean="0">
                          <a:effectLst/>
                        </a:rPr>
                        <a:t>ANALYSIS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GLOBAL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HEALTH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84455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2896537"/>
                  </a:ext>
                </a:extLst>
              </a:tr>
              <a:tr h="590847">
                <a:tc>
                  <a:txBody>
                    <a:bodyPr vert="horz" wrap="square"/>
                    <a:lstStyle/>
                    <a:p>
                      <a:pPr marL="50800" marR="0" algn="l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>
                          <a:effectLst/>
                        </a:rPr>
                        <a:t>Bachelors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24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715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8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715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9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28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79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6686387"/>
                  </a:ext>
                </a:extLst>
              </a:tr>
              <a:tr h="669212">
                <a:tc>
                  <a:txBody>
                    <a:bodyPr vert="horz" wrap="square"/>
                    <a:lstStyle/>
                    <a:p>
                      <a:pPr marL="50165" marR="0" algn="l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>
                          <a:effectLst/>
                        </a:rPr>
                        <a:t>Masters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112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48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445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8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50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229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805678"/>
                  </a:ext>
                </a:extLst>
              </a:tr>
              <a:tr h="809124">
                <a:tc>
                  <a:txBody>
                    <a:bodyPr vert="horz" wrap="square"/>
                    <a:lstStyle/>
                    <a:p>
                      <a:pPr marL="50165" marR="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50165" marR="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Professional </a:t>
                      </a:r>
                    </a:p>
                    <a:p>
                      <a:pPr marL="50165" marR="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50165" marR="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Doctorate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168383"/>
                  </a:ext>
                </a:extLst>
              </a:tr>
              <a:tr h="714683">
                <a:tc>
                  <a:txBody>
                    <a:bodyPr vert="horz" wrap="square"/>
                    <a:lstStyle/>
                    <a:p>
                      <a:pPr marL="50165" marR="5842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50165" marR="5842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Research </a:t>
                      </a:r>
                    </a:p>
                    <a:p>
                      <a:pPr marL="50165" marR="5842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endParaRPr lang="en-US" sz="2400" spc="-10" smtClean="0">
                        <a:effectLst/>
                      </a:endParaRPr>
                    </a:p>
                    <a:p>
                      <a:pPr marL="50165" marR="58420" algn="l">
                        <a:lnSpc>
                          <a:spcPts val="12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 smtClean="0">
                          <a:effectLst/>
                        </a:rPr>
                        <a:t>Doctorate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4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84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323629"/>
                  </a:ext>
                </a:extLst>
              </a:tr>
              <a:tr h="528230">
                <a:tc>
                  <a:txBody>
                    <a:bodyPr vert="horz" wrap="square"/>
                    <a:lstStyle/>
                    <a:p>
                      <a:pPr marL="50165" marR="0" algn="l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>
                          <a:effectLst/>
                        </a:rPr>
                        <a:t>Specialist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5080" marR="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853202"/>
                  </a:ext>
                </a:extLst>
              </a:tr>
              <a:tr h="348473">
                <a:tc>
                  <a:txBody>
                    <a:bodyPr vert="horz" wrap="square"/>
                    <a:lstStyle/>
                    <a:p>
                      <a:pPr marL="82550" marR="0" algn="l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spc="-1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141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62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20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18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820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91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3185" marR="78740" algn="ctr">
                        <a:spcBef>
                          <a:spcPts val="575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-25">
                          <a:effectLst/>
                        </a:rPr>
                        <a:t>332</a:t>
                      </a:r>
                      <a:endParaRPr lang="en-US" sz="2400" b="1">
                        <a:effectLst/>
                        <a:latin typeface="Proxima Nova" panose="02000506030000020004" pitchFamily="50" charset="0"/>
                        <a:ea typeface="Proxima Nova" panose="02000506030000020004" pitchFamily="50" charset="0"/>
                        <a:cs typeface="Proxima Nova" panose="02000506030000020004" pitchFamily="5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90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303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152"/>
            <a:ext cx="10515600" cy="1158082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US News &amp; World Report: National Rankings 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Best Online Bachelor’s Degree Programs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56684" y="2205400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4356684" y="3429918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4356684" y="4835361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#39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8771" y="2449694"/>
            <a:ext cx="1477305" cy="417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Online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8093" y="3507396"/>
            <a:ext cx="2828559" cy="75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8093" y="4912839"/>
            <a:ext cx="2567712" cy="75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North Florida</a:t>
            </a:r>
          </a:p>
        </p:txBody>
      </p:sp>
      <p:sp>
        <p:nvSpPr>
          <p:cNvPr id="18" name="10-Point Star 17"/>
          <p:cNvSpPr/>
          <p:nvPr/>
        </p:nvSpPr>
        <p:spPr>
          <a:xfrm>
            <a:off x="7787773" y="2205400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#42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7787773" y="3429918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#60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7787773" y="4835361"/>
            <a:ext cx="915581" cy="905628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#65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09183" y="2282878"/>
            <a:ext cx="2628996" cy="75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West Florida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09181" y="3507396"/>
            <a:ext cx="3286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09183" y="4912839"/>
            <a:ext cx="3045931" cy="75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Atlantic University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6" y="2205400"/>
            <a:ext cx="3477126" cy="34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987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12"/>
            <a:ext cx="10838329" cy="971712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Presidents Award: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Outstanding Online Teaching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8" y="2064636"/>
            <a:ext cx="3752553" cy="375255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600700" y="1206500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0620" tIns="41910" rIns="41911" bIns="41910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</p:txBody>
      </p:sp>
      <p:sp>
        <p:nvSpPr>
          <p:cNvPr id="11" name="Rounded Rectangle 10"/>
          <p:cNvSpPr/>
          <p:nvPr/>
        </p:nvSpPr>
        <p:spPr>
          <a:xfrm>
            <a:off x="5669880" y="1265363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2" name="Freeform 11"/>
          <p:cNvSpPr/>
          <p:nvPr/>
        </p:nvSpPr>
        <p:spPr>
          <a:xfrm>
            <a:off x="5600700" y="1853999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714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714"/>
            </a:schemeClr>
          </a:effectRef>
          <a:fontRef idx="minor">
            <a:schemeClr val="lt1"/>
          </a:fontRef>
        </p:style>
        <p:txBody>
          <a:bodyPr spcFirstLastPara="0" vert="horz" wrap="square" lIns="1071580" tIns="102870" rIns="102871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3" name="Rounded Rectangle 12"/>
          <p:cNvSpPr/>
          <p:nvPr/>
        </p:nvSpPr>
        <p:spPr>
          <a:xfrm>
            <a:off x="5669880" y="1912863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5199"/>
              <a:satOff val="-234"/>
              <a:lumOff val="2126"/>
              <a:alphaOff val="-5714"/>
            </a:schemeClr>
          </a:fillRef>
          <a:effectRef idx="0">
            <a:schemeClr val="accent2">
              <a:tint val="50000"/>
              <a:alpha val="90000"/>
              <a:hueOff val="5199"/>
              <a:satOff val="-234"/>
              <a:lumOff val="2126"/>
              <a:alphaOff val="-5714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4" name="Freeform 13"/>
          <p:cNvSpPr/>
          <p:nvPr/>
        </p:nvSpPr>
        <p:spPr>
          <a:xfrm>
            <a:off x="5600700" y="2501499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1429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1429"/>
            </a:schemeClr>
          </a:effectRef>
          <a:fontRef idx="minor">
            <a:schemeClr val="lt1"/>
          </a:fontRef>
        </p:style>
        <p:txBody>
          <a:bodyPr spcFirstLastPara="0" vert="horz" wrap="square" lIns="1010620" tIns="41910" rIns="41911" bIns="41910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</p:txBody>
      </p:sp>
      <p:sp>
        <p:nvSpPr>
          <p:cNvPr id="15" name="Rounded Rectangle 14"/>
          <p:cNvSpPr/>
          <p:nvPr/>
        </p:nvSpPr>
        <p:spPr>
          <a:xfrm>
            <a:off x="5669880" y="2560363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10398"/>
              <a:satOff val="-469"/>
              <a:lumOff val="4251"/>
              <a:alphaOff val="-11429"/>
            </a:schemeClr>
          </a:fillRef>
          <a:effectRef idx="0">
            <a:schemeClr val="accent2">
              <a:tint val="50000"/>
              <a:alpha val="90000"/>
              <a:hueOff val="10398"/>
              <a:satOff val="-469"/>
              <a:lumOff val="4251"/>
              <a:alphaOff val="-11429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6" name="Freeform 15"/>
          <p:cNvSpPr/>
          <p:nvPr/>
        </p:nvSpPr>
        <p:spPr>
          <a:xfrm>
            <a:off x="5600700" y="3148999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7143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7143"/>
            </a:schemeClr>
          </a:effectRef>
          <a:fontRef idx="minor">
            <a:schemeClr val="lt1"/>
          </a:fontRef>
        </p:style>
        <p:txBody>
          <a:bodyPr spcFirstLastPara="0" vert="horz" wrap="square" lIns="1071580" tIns="102870" rIns="102871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7" name="Rounded Rectangle 16"/>
          <p:cNvSpPr/>
          <p:nvPr/>
        </p:nvSpPr>
        <p:spPr>
          <a:xfrm>
            <a:off x="5669880" y="3207862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15596"/>
              <a:satOff val="-703"/>
              <a:lumOff val="6377"/>
              <a:alphaOff val="-17143"/>
            </a:schemeClr>
          </a:fillRef>
          <a:effectRef idx="0">
            <a:schemeClr val="accent2">
              <a:tint val="50000"/>
              <a:alpha val="90000"/>
              <a:hueOff val="15596"/>
              <a:satOff val="-703"/>
              <a:lumOff val="6377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8" name="Freeform 17"/>
          <p:cNvSpPr/>
          <p:nvPr/>
        </p:nvSpPr>
        <p:spPr>
          <a:xfrm>
            <a:off x="5600700" y="3796499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2857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2857"/>
            </a:schemeClr>
          </a:effectRef>
          <a:fontRef idx="minor">
            <a:schemeClr val="lt1"/>
          </a:fontRef>
        </p:style>
        <p:txBody>
          <a:bodyPr spcFirstLastPara="0" vert="horz" wrap="square" lIns="1071580" tIns="102870" rIns="102871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9" name="Rounded Rectangle 18"/>
          <p:cNvSpPr/>
          <p:nvPr/>
        </p:nvSpPr>
        <p:spPr>
          <a:xfrm>
            <a:off x="5669880" y="3855362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20795"/>
              <a:satOff val="-937"/>
              <a:lumOff val="8503"/>
              <a:alphaOff val="-22857"/>
            </a:schemeClr>
          </a:fillRef>
          <a:effectRef idx="0">
            <a:schemeClr val="accent2">
              <a:tint val="50000"/>
              <a:alpha val="90000"/>
              <a:hueOff val="20795"/>
              <a:satOff val="-937"/>
              <a:lumOff val="8503"/>
              <a:alphaOff val="-22857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0" name="Freeform 19"/>
          <p:cNvSpPr/>
          <p:nvPr/>
        </p:nvSpPr>
        <p:spPr>
          <a:xfrm>
            <a:off x="5600700" y="4443998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8571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8571"/>
            </a:schemeClr>
          </a:effectRef>
          <a:fontRef idx="minor">
            <a:schemeClr val="lt1"/>
          </a:fontRef>
        </p:style>
        <p:txBody>
          <a:bodyPr spcFirstLastPara="0" vert="horz" wrap="square" lIns="1071580" tIns="102870" rIns="102871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21" name="Rounded Rectangle 20"/>
          <p:cNvSpPr/>
          <p:nvPr/>
        </p:nvSpPr>
        <p:spPr>
          <a:xfrm>
            <a:off x="5669880" y="4502862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25994"/>
              <a:satOff val="-1171"/>
              <a:lumOff val="10629"/>
              <a:alphaOff val="-28571"/>
            </a:schemeClr>
          </a:fillRef>
          <a:effectRef idx="0">
            <a:schemeClr val="accent2">
              <a:tint val="50000"/>
              <a:alpha val="90000"/>
              <a:hueOff val="25994"/>
              <a:satOff val="-1171"/>
              <a:lumOff val="10629"/>
              <a:alphaOff val="-28571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2" name="Freeform 21"/>
          <p:cNvSpPr/>
          <p:nvPr/>
        </p:nvSpPr>
        <p:spPr>
          <a:xfrm>
            <a:off x="5600700" y="5091498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4286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4286"/>
            </a:schemeClr>
          </a:effectRef>
          <a:fontRef idx="minor">
            <a:schemeClr val="lt1"/>
          </a:fontRef>
        </p:style>
        <p:txBody>
          <a:bodyPr spcFirstLastPara="0" vert="horz" wrap="square" lIns="1071580" tIns="102870" rIns="102871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23" name="Rounded Rectangle 22"/>
          <p:cNvSpPr/>
          <p:nvPr/>
        </p:nvSpPr>
        <p:spPr>
          <a:xfrm>
            <a:off x="5669880" y="5150362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31193"/>
              <a:satOff val="-1406"/>
              <a:lumOff val="12754"/>
              <a:alphaOff val="-34286"/>
            </a:schemeClr>
          </a:fillRef>
          <a:effectRef idx="0">
            <a:schemeClr val="accent2">
              <a:tint val="50000"/>
              <a:alpha val="90000"/>
              <a:hueOff val="31193"/>
              <a:satOff val="-1406"/>
              <a:lumOff val="12754"/>
              <a:alphaOff val="-34286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4" name="Freeform 23"/>
          <p:cNvSpPr/>
          <p:nvPr/>
        </p:nvSpPr>
        <p:spPr>
          <a:xfrm>
            <a:off x="5600700" y="5738998"/>
            <a:ext cx="4610100" cy="588636"/>
          </a:xfrm>
          <a:custGeom>
            <a:gdLst>
              <a:gd name="connsiteX0" fmla="*/ 0 w 4549236"/>
              <a:gd name="connsiteY0" fmla="*/ 58864 h 588636"/>
              <a:gd name="connsiteX1" fmla="*/ 58864 w 4549236"/>
              <a:gd name="connsiteY1" fmla="*/ 0 h 588636"/>
              <a:gd name="connsiteX2" fmla="*/ 4490372 w 4549236"/>
              <a:gd name="connsiteY2" fmla="*/ 0 h 588636"/>
              <a:gd name="connsiteX3" fmla="*/ 4549236 w 4549236"/>
              <a:gd name="connsiteY3" fmla="*/ 58864 h 588636"/>
              <a:gd name="connsiteX4" fmla="*/ 4549236 w 4549236"/>
              <a:gd name="connsiteY4" fmla="*/ 529772 h 588636"/>
              <a:gd name="connsiteX5" fmla="*/ 4490372 w 4549236"/>
              <a:gd name="connsiteY5" fmla="*/ 588636 h 588636"/>
              <a:gd name="connsiteX6" fmla="*/ 58864 w 4549236"/>
              <a:gd name="connsiteY6" fmla="*/ 588636 h 588636"/>
              <a:gd name="connsiteX7" fmla="*/ 0 w 4549236"/>
              <a:gd name="connsiteY7" fmla="*/ 529772 h 588636"/>
              <a:gd name="connsiteX8" fmla="*/ 0 w 4549236"/>
              <a:gd name="connsiteY8" fmla="*/ 58864 h 588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9236" h="588636">
                <a:moveTo>
                  <a:pt x="0" y="58864"/>
                </a:moveTo>
                <a:cubicBezTo>
                  <a:pt x="0" y="26354"/>
                  <a:pt x="26354" y="0"/>
                  <a:pt x="58864" y="0"/>
                </a:cubicBezTo>
                <a:lnTo>
                  <a:pt x="4490372" y="0"/>
                </a:lnTo>
                <a:cubicBezTo>
                  <a:pt x="4522882" y="0"/>
                  <a:pt x="4549236" y="26354"/>
                  <a:pt x="4549236" y="58864"/>
                </a:cubicBezTo>
                <a:lnTo>
                  <a:pt x="4549236" y="529772"/>
                </a:lnTo>
                <a:cubicBezTo>
                  <a:pt x="4549236" y="562282"/>
                  <a:pt x="4522882" y="588636"/>
                  <a:pt x="4490372" y="588636"/>
                </a:cubicBezTo>
                <a:lnTo>
                  <a:pt x="58864" y="588636"/>
                </a:lnTo>
                <a:cubicBezTo>
                  <a:pt x="26354" y="588636"/>
                  <a:pt x="0" y="562282"/>
                  <a:pt x="0" y="529772"/>
                </a:cubicBezTo>
                <a:lnTo>
                  <a:pt x="0" y="58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010620" tIns="41910" rIns="41911" bIns="41910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/>
          </a:p>
        </p:txBody>
      </p:sp>
      <p:sp>
        <p:nvSpPr>
          <p:cNvPr id="25" name="Rounded Rectangle 24"/>
          <p:cNvSpPr/>
          <p:nvPr/>
        </p:nvSpPr>
        <p:spPr>
          <a:xfrm>
            <a:off x="5669880" y="5797862"/>
            <a:ext cx="1480219" cy="470908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90000"/>
              <a:hueOff val="36391"/>
              <a:satOff val="-1640"/>
              <a:lumOff val="14880"/>
              <a:alphaOff val="-40000"/>
            </a:schemeClr>
          </a:fillRef>
          <a:effectRef idx="0">
            <a:schemeClr val="accent2">
              <a:tint val="50000"/>
              <a:alpha val="90000"/>
              <a:hueOff val="36391"/>
              <a:satOff val="-1640"/>
              <a:lumOff val="14880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5894137" y="1274606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</a:t>
            </a:r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5126" y="1932873"/>
            <a:ext cx="168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Online </a:t>
            </a:r>
            <a:endParaRPr lang="en-US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4137" y="2614427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UWF</a:t>
            </a:r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5126" y="3272694"/>
            <a:ext cx="168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</a:t>
            </a:r>
            <a:endParaRPr lang="en-US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4137" y="3901627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</a:t>
            </a:r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5126" y="4559894"/>
            <a:ext cx="168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FGCU</a:t>
            </a:r>
            <a:endParaRPr lang="en-US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4137" y="5158922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UCF</a:t>
            </a:r>
            <a:r>
              <a:rPr lang="en-US" sz="2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5126" y="5817189"/>
            <a:ext cx="168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</a:t>
            </a:r>
            <a:endParaRPr lang="en-US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7790" y="1316151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Anna Agapova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87790" y="1967950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Crystal Marull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7790" y="2619749"/>
            <a:ext cx="22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Andrea Nelson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87790" y="3271548"/>
            <a:ext cx="233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Nilufer Ozdemir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87790" y="3923347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Sanghoon Park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87790" y="4575146"/>
            <a:ext cx="23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Tammy Sadighi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87790" y="5226945"/>
            <a:ext cx="25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Strawser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87790" y="5878744"/>
            <a:ext cx="272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Melody Willoughby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3002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1420"/>
            <a:ext cx="10515600" cy="1325563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Outstanding Online Students in the SUS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0265" y="1826094"/>
            <a:ext cx="4663440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50265" y="2981652"/>
            <a:ext cx="4663440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50265" y="4137210"/>
            <a:ext cx="4663440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50265" y="5292768"/>
            <a:ext cx="4663440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1250266" y="1903417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7471" y="2037095"/>
            <a:ext cx="247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Green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3"/>
          <a:stretch>
            <a:fillRect/>
          </a:stretch>
        </p:blipFill>
        <p:spPr>
          <a:xfrm>
            <a:off x="1405864" y="2042132"/>
            <a:ext cx="1127233" cy="451593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1250266" y="3067109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8972" y="3199428"/>
            <a:ext cx="2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Manny Zavala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50266" y="4218430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87471" y="4353101"/>
            <a:ext cx="2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 Varela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50266" y="5381656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18972" y="5516327"/>
            <a:ext cx="2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Juanita Martinez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35" y="3094453"/>
            <a:ext cx="1417869" cy="703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0" y="4365654"/>
            <a:ext cx="943340" cy="4377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5" y="5406586"/>
            <a:ext cx="656911" cy="65691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584264" y="1826094"/>
            <a:ext cx="4659469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584264" y="2981652"/>
            <a:ext cx="4659469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584264" y="4137210"/>
            <a:ext cx="4659469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584264" y="5292768"/>
            <a:ext cx="4659469" cy="89721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>
            <a:off x="6584264" y="1903417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21469" y="2037095"/>
            <a:ext cx="247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Boucard </a:t>
            </a:r>
          </a:p>
        </p:txBody>
      </p:sp>
      <p:sp>
        <p:nvSpPr>
          <p:cNvPr id="29" name="Pentagon 28"/>
          <p:cNvSpPr/>
          <p:nvPr/>
        </p:nvSpPr>
        <p:spPr>
          <a:xfrm>
            <a:off x="6584264" y="3067109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252970" y="3199428"/>
            <a:ext cx="2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Rowe </a:t>
            </a:r>
          </a:p>
        </p:txBody>
      </p:sp>
      <p:sp>
        <p:nvSpPr>
          <p:cNvPr id="31" name="Pentagon 30"/>
          <p:cNvSpPr/>
          <p:nvPr/>
        </p:nvSpPr>
        <p:spPr>
          <a:xfrm>
            <a:off x="6584264" y="4218430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221469" y="4353101"/>
            <a:ext cx="2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Davis </a:t>
            </a:r>
          </a:p>
        </p:txBody>
      </p:sp>
      <p:sp>
        <p:nvSpPr>
          <p:cNvPr id="33" name="Pentagon 32"/>
          <p:cNvSpPr/>
          <p:nvPr/>
        </p:nvSpPr>
        <p:spPr>
          <a:xfrm>
            <a:off x="6584264" y="5381656"/>
            <a:ext cx="1636776" cy="731008"/>
          </a:xfrm>
          <a:prstGeom prst="homePlat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52970" y="5516327"/>
            <a:ext cx="317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Brandenburg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514"/>
          <a:stretch>
            <a:fillRect/>
          </a:stretch>
        </p:blipFill>
        <p:spPr>
          <a:xfrm>
            <a:off x="6883299" y="1903417"/>
            <a:ext cx="710055" cy="731008"/>
          </a:xfrm>
          <a:prstGeom prst="homePlate">
            <a:avLst>
              <a:gd name="adj" fmla="val 10209"/>
            </a:avLst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66" y="4382298"/>
            <a:ext cx="1413387" cy="3494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99" y="5381656"/>
            <a:ext cx="665461" cy="725957"/>
          </a:xfrm>
          <a:prstGeom prst="rect">
            <a:avLst/>
          </a:prstGeom>
        </p:spPr>
      </p:pic>
      <p:pic>
        <p:nvPicPr>
          <p:cNvPr id="36" name="Picture 35" descr="UF-Online-logo-padded-252x88">
            <a:hlinkClick r:id="rId11"/>
          </p:cNvPr>
          <p:cNvPicPr/>
          <p:nvPr/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101" y="3232704"/>
            <a:ext cx="1202048" cy="419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8505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Percent of Grades in Undergraduate Courses by Delivery Method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30698"/>
              </p:ext>
            </p:extLst>
          </p:nvPr>
        </p:nvGraphicFramePr>
        <p:xfrm>
          <a:off x="806820" y="1680883"/>
          <a:ext cx="9856698" cy="441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996">
                  <a:extLst>
                    <a:ext uri="{9D8B030D-6E8A-4147-A177-3AD203B41FA5}">
                      <a16:colId xmlns:a16="http://schemas.microsoft.com/office/drawing/2014/main" val="541032153"/>
                    </a:ext>
                  </a:extLst>
                </a:gridCol>
                <a:gridCol w="1255192">
                  <a:extLst>
                    <a:ext uri="{9D8B030D-6E8A-4147-A177-3AD203B41FA5}">
                      <a16:colId xmlns:a16="http://schemas.microsoft.com/office/drawing/2014/main" val="2946468167"/>
                    </a:ext>
                  </a:extLst>
                </a:gridCol>
                <a:gridCol w="1310021">
                  <a:extLst>
                    <a:ext uri="{9D8B030D-6E8A-4147-A177-3AD203B41FA5}">
                      <a16:colId xmlns:a16="http://schemas.microsoft.com/office/drawing/2014/main" val="3719047874"/>
                    </a:ext>
                  </a:extLst>
                </a:gridCol>
                <a:gridCol w="881873">
                  <a:extLst>
                    <a:ext uri="{9D8B030D-6E8A-4147-A177-3AD203B41FA5}">
                      <a16:colId xmlns:a16="http://schemas.microsoft.com/office/drawing/2014/main" val="1193020160"/>
                    </a:ext>
                  </a:extLst>
                </a:gridCol>
                <a:gridCol w="1183380">
                  <a:extLst>
                    <a:ext uri="{9D8B030D-6E8A-4147-A177-3AD203B41FA5}">
                      <a16:colId xmlns:a16="http://schemas.microsoft.com/office/drawing/2014/main" val="2347883231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3670230600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2269012747"/>
                    </a:ext>
                  </a:extLst>
                </a:gridCol>
              </a:tblGrid>
              <a:tr h="357042"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DELIVERY METHOD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FALL 2020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FALL 2021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084087"/>
                  </a:ext>
                </a:extLst>
              </a:tr>
              <a:tr h="706798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A/B/C/S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D/F/W/U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A/B/C/S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D/F/W/U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4663246"/>
                  </a:ext>
                </a:extLst>
              </a:tr>
              <a:tr h="852100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ALL DISTANCE &amp; </a:t>
                      </a:r>
                      <a:br>
                        <a:rPr lang="en-US" sz="2400" b="1" u="none" strike="noStrike">
                          <a:effectLst/>
                        </a:rPr>
                      </a:br>
                      <a:r>
                        <a:rPr lang="en-US" sz="2400" b="1" u="none" strike="noStrike">
                          <a:effectLst/>
                        </a:rPr>
                        <a:t>PRIMARILY DISTANCE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636458"/>
                  </a:ext>
                </a:extLst>
              </a:tr>
              <a:tr h="527206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HYBRID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4770905"/>
                  </a:ext>
                </a:extLst>
              </a:tr>
              <a:tr h="673680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CLASSROOM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435260"/>
                  </a:ext>
                </a:extLst>
              </a:tr>
              <a:tr h="680827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FLEX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84%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16%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5313224"/>
                  </a:ext>
                </a:extLst>
              </a:tr>
              <a:tr h="596199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90%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89%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11%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540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0631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Median Years to Degree for Full-Time FTIC Undergraduates in 120 Hr. Programs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54719"/>
              </p:ext>
            </p:extLst>
          </p:nvPr>
        </p:nvGraphicFramePr>
        <p:xfrm>
          <a:off x="1828801" y="1438838"/>
          <a:ext cx="8283387" cy="498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129">
                  <a:extLst>
                    <a:ext uri="{9D8B030D-6E8A-4147-A177-3AD203B41FA5}">
                      <a16:colId xmlns:a16="http://schemas.microsoft.com/office/drawing/2014/main" val="3270743083"/>
                    </a:ext>
                  </a:extLst>
                </a:gridCol>
                <a:gridCol w="2761129">
                  <a:extLst>
                    <a:ext uri="{9D8B030D-6E8A-4147-A177-3AD203B41FA5}">
                      <a16:colId xmlns:a16="http://schemas.microsoft.com/office/drawing/2014/main" val="3736964667"/>
                    </a:ext>
                  </a:extLst>
                </a:gridCol>
                <a:gridCol w="2761129">
                  <a:extLst>
                    <a:ext uri="{9D8B030D-6E8A-4147-A177-3AD203B41FA5}">
                      <a16:colId xmlns:a16="http://schemas.microsoft.com/office/drawing/2014/main" val="4024982350"/>
                    </a:ext>
                  </a:extLst>
                </a:gridCol>
              </a:tblGrid>
              <a:tr h="598549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967060"/>
                  </a:ext>
                </a:extLst>
              </a:tr>
              <a:tr h="626391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DL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765342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7689982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114866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21-40%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0844869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41-60%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4183556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61-80%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7284761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81-99%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8104354"/>
                  </a:ext>
                </a:extLst>
              </a:tr>
              <a:tr h="44961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084428"/>
                  </a:ext>
                </a:extLst>
              </a:tr>
              <a:tr h="616645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35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41761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16"/>
  <p:tag name="AS_OS" val="Unix 5.4.0.1085"/>
  <p:tag name="AS_RELEASE_DATE" val="2022.09.14"/>
  <p:tag name="AS_TITLE" val="Aspose.Slides for .NET5"/>
  <p:tag name="AS_VERSION" val="22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Boar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E4F"/>
      </a:accent1>
      <a:accent2>
        <a:srgbClr val="005D7E"/>
      </a:accent2>
      <a:accent3>
        <a:srgbClr val="F8A03A"/>
      </a:accent3>
      <a:accent4>
        <a:srgbClr val="FFD420"/>
      </a:accent4>
      <a:accent5>
        <a:srgbClr val="6CAEDF"/>
      </a:accent5>
      <a:accent6>
        <a:srgbClr val="619081"/>
      </a:accent6>
      <a:hlink>
        <a:srgbClr val="005D7E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85</Paragraphs>
  <Slides>13</Slides>
  <Notes>0</Notes>
  <TotalTime>2011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0">
      <vt:lpstr>Arial</vt:lpstr>
      <vt:lpstr>Calibri Light</vt:lpstr>
      <vt:lpstr>Calibri</vt:lpstr>
      <vt:lpstr>Proxima Nova Lt</vt:lpstr>
      <vt:lpstr>Utopia Std</vt:lpstr>
      <vt:lpstr>Proxima Nova</vt:lpstr>
      <vt:lpstr>Office Theme</vt:lpstr>
      <vt:lpstr>2022 Annual Report for Online Education </vt:lpstr>
      <vt:lpstr>Participation in Online Education</vt:lpstr>
      <vt:lpstr>Top 10 States for Distance Learning Enrollments</vt:lpstr>
      <vt:lpstr>Online Majors in Programs of Strategic Emphasis</vt:lpstr>
      <vt:lpstr>US News &amp; World Report: National Rankings   Best Online Bachelor’s Degree Programs</vt:lpstr>
      <vt:lpstr>Presidents Award:  Outstanding Online Teaching</vt:lpstr>
      <vt:lpstr>Outstanding Online Students in the SUS</vt:lpstr>
      <vt:lpstr>Percent of Grades in Undergraduate Courses by Delivery Method</vt:lpstr>
      <vt:lpstr>Median Years to Degree for Full-Time FTIC Undergraduates in 120 Hr. Programs</vt:lpstr>
      <vt:lpstr>Percent of Undergraduates Enrolled After One Year by Delivery Method</vt:lpstr>
      <vt:lpstr>Online Program Delivery: INNOVATIONS</vt:lpstr>
      <vt:lpstr>2025 Strategic Plan for Online Education</vt:lpstr>
      <vt:lpstr>PowerPoint Presentation</vt:lpstr>
    </vt:vector>
  </TitlesOfParts>
  <LinksUpToDate>0</LinksUpToDate>
  <SharedDoc>0</SharedDoc>
  <HyperlinksChanged>0</HyperlinksChanged>
  <Application>Aspose.Slides for .NET</Application>
  <AppVersion>22.0900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McDermott, Shannon</dc:creator>
  <cp:lastModifiedBy>Rogers, Jon</cp:lastModifiedBy>
  <cp:revision>58</cp:revision>
  <cp:lastPrinted>2019-02-12T20:05:00.000</cp:lastPrinted>
  <dcterms:created xsi:type="dcterms:W3CDTF">2019-02-08T16:25:36Z</dcterms:created>
  <dcterms:modified xsi:type="dcterms:W3CDTF">2023-06-12T18:26:15Z</dcterms:modified>
</cp:coreProperties>
</file>